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57" r:id="rId3"/>
    <p:sldId id="368" r:id="rId4"/>
    <p:sldId id="369" r:id="rId5"/>
    <p:sldId id="275" r:id="rId6"/>
    <p:sldId id="277" r:id="rId7"/>
    <p:sldId id="278" r:id="rId8"/>
    <p:sldId id="279" r:id="rId9"/>
    <p:sldId id="280" r:id="rId10"/>
    <p:sldId id="281" r:id="rId11"/>
    <p:sldId id="282" r:id="rId12"/>
    <p:sldId id="283" r:id="rId13"/>
    <p:sldId id="284" r:id="rId14"/>
    <p:sldId id="285" r:id="rId15"/>
    <p:sldId id="370" r:id="rId16"/>
    <p:sldId id="307" r:id="rId17"/>
    <p:sldId id="288" r:id="rId18"/>
    <p:sldId id="293" r:id="rId19"/>
    <p:sldId id="294" r:id="rId20"/>
    <p:sldId id="295" r:id="rId21"/>
    <p:sldId id="292" r:id="rId22"/>
    <p:sldId id="287" r:id="rId23"/>
    <p:sldId id="296"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99"/>
    <a:srgbClr val="0099CC"/>
    <a:srgbClr val="D60093"/>
    <a:srgbClr val="33CCCC"/>
    <a:srgbClr val="66CCFF"/>
    <a:srgbClr val="99CCFF"/>
    <a:srgbClr val="00CCFF"/>
    <a:srgbClr val="00FFCC"/>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075" autoAdjust="0"/>
    <p:restoredTop sz="94660"/>
  </p:normalViewPr>
  <p:slideViewPr>
    <p:cSldViewPr snapToGrid="0">
      <p:cViewPr varScale="1">
        <p:scale>
          <a:sx n="84" d="100"/>
          <a:sy n="84" d="100"/>
        </p:scale>
        <p:origin x="1048"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4/10/2024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620FF-783D-4E2F-8298-D62E390CC640}" type="slidenum">
              <a:rPr lang="en-US"/>
              <a:t>5</a:t>
            </a:fld>
            <a:endParaRPr lang="en-US"/>
          </a:p>
        </p:txBody>
      </p:sp>
    </p:spTree>
    <p:extLst>
      <p:ext uri="{BB962C8B-B14F-4D97-AF65-F5344CB8AC3E}">
        <p14:creationId xmlns:p14="http://schemas.microsoft.com/office/powerpoint/2010/main" val="21538579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4/10/2024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4/10/2024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4/10/2024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4/10/2024</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4/10/2024</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4/10/2024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4/10/2024</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7.xml"/><Relationship Id="rId4" Type="http://schemas.openxmlformats.org/officeDocument/2006/relationships/image" Target="../media/image23.emf"/></Relationships>
</file>

<file path=ppt/slides/_rels/slide1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7.xml"/><Relationship Id="rId4" Type="http://schemas.openxmlformats.org/officeDocument/2006/relationships/image" Target="../media/image26.emf"/></Relationships>
</file>

<file path=ppt/slides/_rels/slide19.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hyperlink" Target="https://www.youtube.com/watch?v=8QOuF3eMUyM" TargetMode="External"/><Relationship Id="rId1" Type="http://schemas.openxmlformats.org/officeDocument/2006/relationships/slideLayout" Target="../slideLayouts/slideLayout7.xml"/><Relationship Id="rId4" Type="http://schemas.openxmlformats.org/officeDocument/2006/relationships/image" Target="../media/image30.emf"/></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hyperlink" Target="http://www.youtube.com/watch?v=HsWhJX7Ihiw" TargetMode="External"/><Relationship Id="rId1" Type="http://schemas.openxmlformats.org/officeDocument/2006/relationships/slideLayout" Target="../slideLayouts/slideLayout7.xml"/><Relationship Id="rId4" Type="http://schemas.openxmlformats.org/officeDocument/2006/relationships/image" Target="../media/image25.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7.xml"/><Relationship Id="rId4" Type="http://schemas.openxmlformats.org/officeDocument/2006/relationships/image" Target="../media/image6.tiff"/></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2279560" y="3384275"/>
          <a:ext cx="8160977" cy="2529840"/>
        </p:xfrm>
        <a:graphic>
          <a:graphicData uri="http://schemas.openxmlformats.org/drawingml/2006/table">
            <a:tbl>
              <a:tblPr/>
              <a:tblGrid>
                <a:gridCol w="8160977">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Orange Peel: </a:t>
                      </a:r>
                    </a:p>
                    <a:p>
                      <a:pPr algn="ctr"/>
                      <a:r>
                        <a:rPr lang="en-GB" sz="8000" b="1" dirty="0">
                          <a:solidFill>
                            <a:srgbClr val="C800FF"/>
                          </a:solidFill>
                          <a:effectLst/>
                          <a:latin typeface="Comic Sans MS"/>
                        </a:rPr>
                        <a:t>6 months</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8193" name="Picture 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76" t="9878" r="4069" b="26411"/>
          <a:stretch/>
        </p:blipFill>
        <p:spPr bwMode="auto">
          <a:xfrm>
            <a:off x="9485194" y="4779341"/>
            <a:ext cx="1910687" cy="870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3245476" y="4779341"/>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F1FAD57F-75A9-3849-91D9-D00A2374BD2A}"/>
              </a:ext>
            </a:extLst>
          </p:cNvPr>
          <p:cNvPicPr>
            <a:picLocks noChangeAspect="1"/>
          </p:cNvPicPr>
          <p:nvPr/>
        </p:nvPicPr>
        <p:blipFill>
          <a:blip r:embed="rId3"/>
          <a:stretch>
            <a:fillRect/>
          </a:stretch>
        </p:blipFill>
        <p:spPr>
          <a:xfrm>
            <a:off x="272955" y="0"/>
            <a:ext cx="2174031" cy="3426863"/>
          </a:xfrm>
          <a:prstGeom prst="rect">
            <a:avLst/>
          </a:prstGeom>
        </p:spPr>
      </p:pic>
    </p:spTree>
    <p:extLst>
      <p:ext uri="{BB962C8B-B14F-4D97-AF65-F5344CB8AC3E}">
        <p14:creationId xmlns:p14="http://schemas.microsoft.com/office/powerpoint/2010/main" val="22922547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784683" y="3429534"/>
          <a:ext cx="8647538" cy="2529840"/>
        </p:xfrm>
        <a:graphic>
          <a:graphicData uri="http://schemas.openxmlformats.org/drawingml/2006/table">
            <a:tbl>
              <a:tblPr/>
              <a:tblGrid>
                <a:gridCol w="8647538">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Cigarette Butt:</a:t>
                      </a:r>
                      <a:endParaRPr lang="en-GB" dirty="0">
                        <a:effectLst/>
                        <a:latin typeface="+mj-lt"/>
                      </a:endParaRPr>
                    </a:p>
                    <a:p>
                      <a:pPr algn="ctr"/>
                      <a:r>
                        <a:rPr lang="en-GB" sz="8000" b="1" dirty="0">
                          <a:solidFill>
                            <a:srgbClr val="C800FF"/>
                          </a:solidFill>
                          <a:effectLst/>
                          <a:latin typeface="Comic Sans MS"/>
                        </a:rPr>
                        <a:t>10-12 years</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9217" name="Picture 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051" t="19413"/>
          <a:stretch/>
        </p:blipFill>
        <p:spPr bwMode="auto">
          <a:xfrm>
            <a:off x="9922625" y="4599295"/>
            <a:ext cx="1323130" cy="798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3084390" y="4786510"/>
            <a:ext cx="6220496"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0067C90B-C697-C340-8044-C6F69B105F44}"/>
              </a:ext>
            </a:extLst>
          </p:cNvPr>
          <p:cNvPicPr>
            <a:picLocks noChangeAspect="1"/>
          </p:cNvPicPr>
          <p:nvPr/>
        </p:nvPicPr>
        <p:blipFill>
          <a:blip r:embed="rId3"/>
          <a:stretch>
            <a:fillRect/>
          </a:stretch>
        </p:blipFill>
        <p:spPr>
          <a:xfrm>
            <a:off x="272955" y="0"/>
            <a:ext cx="2174031" cy="3426863"/>
          </a:xfrm>
          <a:prstGeom prst="rect">
            <a:avLst/>
          </a:prstGeom>
        </p:spPr>
      </p:pic>
    </p:spTree>
    <p:extLst>
      <p:ext uri="{BB962C8B-B14F-4D97-AF65-F5344CB8AC3E}">
        <p14:creationId xmlns:p14="http://schemas.microsoft.com/office/powerpoint/2010/main" val="19592276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056020" y="3343332"/>
          <a:ext cx="10058400" cy="2529840"/>
        </p:xfrm>
        <a:graphic>
          <a:graphicData uri="http://schemas.openxmlformats.org/drawingml/2006/table">
            <a:tbl>
              <a:tblPr/>
              <a:tblGrid>
                <a:gridCol w="10058400">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Disposable nappy: </a:t>
                      </a:r>
                      <a:endParaRPr lang="en-GB" dirty="0">
                        <a:effectLst/>
                        <a:latin typeface="+mj-lt"/>
                      </a:endParaRPr>
                    </a:p>
                    <a:p>
                      <a:pPr algn="ctr"/>
                      <a:r>
                        <a:rPr lang="en-GB" sz="8000" b="1" dirty="0">
                          <a:solidFill>
                            <a:srgbClr val="C800FF"/>
                          </a:solidFill>
                          <a:effectLst/>
                          <a:latin typeface="Comic Sans MS"/>
                        </a:rPr>
                        <a:t>75 years</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241"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93439" y="4598074"/>
            <a:ext cx="2161749" cy="14678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2700331" y="4720256"/>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4F14A306-D2CC-4149-9181-1FEE57488C5C}"/>
              </a:ext>
            </a:extLst>
          </p:cNvPr>
          <p:cNvPicPr>
            <a:picLocks noChangeAspect="1"/>
          </p:cNvPicPr>
          <p:nvPr/>
        </p:nvPicPr>
        <p:blipFill>
          <a:blip r:embed="rId3"/>
          <a:stretch>
            <a:fillRect/>
          </a:stretch>
        </p:blipFill>
        <p:spPr>
          <a:xfrm>
            <a:off x="272955" y="0"/>
            <a:ext cx="2174031" cy="3426863"/>
          </a:xfrm>
          <a:prstGeom prst="rect">
            <a:avLst/>
          </a:prstGeom>
        </p:spPr>
      </p:pic>
    </p:spTree>
    <p:extLst>
      <p:ext uri="{BB962C8B-B14F-4D97-AF65-F5344CB8AC3E}">
        <p14:creationId xmlns:p14="http://schemas.microsoft.com/office/powerpoint/2010/main" val="6459429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209628" y="3134982"/>
          <a:ext cx="8688482" cy="2529840"/>
        </p:xfrm>
        <a:graphic>
          <a:graphicData uri="http://schemas.openxmlformats.org/drawingml/2006/table">
            <a:tbl>
              <a:tblPr/>
              <a:tblGrid>
                <a:gridCol w="8688482">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Aluminium Can: </a:t>
                      </a:r>
                    </a:p>
                    <a:p>
                      <a:pPr algn="ctr"/>
                      <a:r>
                        <a:rPr lang="en-GB" sz="8000" b="1" dirty="0">
                          <a:solidFill>
                            <a:srgbClr val="C800FF"/>
                          </a:solidFill>
                          <a:effectLst/>
                          <a:latin typeface="Comic Sans MS"/>
                        </a:rPr>
                        <a:t>200-500 years</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1748162" y="4454392"/>
            <a:ext cx="7611414"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4E34D354-ABFD-1240-AF3B-4AC4E0D4228C}"/>
              </a:ext>
            </a:extLst>
          </p:cNvPr>
          <p:cNvPicPr>
            <a:picLocks noChangeAspect="1"/>
          </p:cNvPicPr>
          <p:nvPr/>
        </p:nvPicPr>
        <p:blipFill>
          <a:blip r:embed="rId2"/>
          <a:stretch>
            <a:fillRect/>
          </a:stretch>
        </p:blipFill>
        <p:spPr>
          <a:xfrm>
            <a:off x="272955" y="0"/>
            <a:ext cx="2174031" cy="3426863"/>
          </a:xfrm>
          <a:prstGeom prst="rect">
            <a:avLst/>
          </a:prstGeom>
        </p:spPr>
      </p:pic>
      <p:pic>
        <p:nvPicPr>
          <p:cNvPr id="5" name="Picture 4">
            <a:extLst>
              <a:ext uri="{FF2B5EF4-FFF2-40B4-BE49-F238E27FC236}">
                <a16:creationId xmlns:a16="http://schemas.microsoft.com/office/drawing/2014/main" id="{8DBC68B2-5DFB-774A-BE81-B27E29413D5F}"/>
              </a:ext>
            </a:extLst>
          </p:cNvPr>
          <p:cNvPicPr>
            <a:picLocks noChangeAspect="1"/>
          </p:cNvPicPr>
          <p:nvPr/>
        </p:nvPicPr>
        <p:blipFill>
          <a:blip r:embed="rId3"/>
          <a:stretch>
            <a:fillRect/>
          </a:stretch>
        </p:blipFill>
        <p:spPr>
          <a:xfrm>
            <a:off x="9450857" y="934076"/>
            <a:ext cx="1816100" cy="2336800"/>
          </a:xfrm>
          <a:prstGeom prst="rect">
            <a:avLst/>
          </a:prstGeom>
        </p:spPr>
      </p:pic>
    </p:spTree>
    <p:extLst>
      <p:ext uri="{BB962C8B-B14F-4D97-AF65-F5344CB8AC3E}">
        <p14:creationId xmlns:p14="http://schemas.microsoft.com/office/powerpoint/2010/main" val="22332621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272955" y="3484358"/>
          <a:ext cx="11764370" cy="2529840"/>
        </p:xfrm>
        <a:graphic>
          <a:graphicData uri="http://schemas.openxmlformats.org/drawingml/2006/table">
            <a:tbl>
              <a:tblPr/>
              <a:tblGrid>
                <a:gridCol w="11764370">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Glass bottles and jars:</a:t>
                      </a:r>
                      <a:endParaRPr lang="en-GB" dirty="0">
                        <a:effectLst/>
                        <a:latin typeface="+mj-lt"/>
                      </a:endParaRPr>
                    </a:p>
                    <a:p>
                      <a:pPr algn="ctr"/>
                      <a:r>
                        <a:rPr lang="en-GB" sz="8000" dirty="0">
                          <a:solidFill>
                            <a:srgbClr val="FF0000"/>
                          </a:solidFill>
                          <a:effectLst/>
                          <a:latin typeface="+mj-lt"/>
                        </a:rPr>
                        <a:t>Never!!</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3296992" y="4874358"/>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1402559D-8715-E941-8247-A6812DEC0ADA}"/>
              </a:ext>
            </a:extLst>
          </p:cNvPr>
          <p:cNvPicPr>
            <a:picLocks noChangeAspect="1"/>
          </p:cNvPicPr>
          <p:nvPr/>
        </p:nvPicPr>
        <p:blipFill>
          <a:blip r:embed="rId2"/>
          <a:stretch>
            <a:fillRect/>
          </a:stretch>
        </p:blipFill>
        <p:spPr>
          <a:xfrm rot="16871738">
            <a:off x="8381118" y="1323824"/>
            <a:ext cx="3025301" cy="1087386"/>
          </a:xfrm>
          <a:prstGeom prst="rect">
            <a:avLst/>
          </a:prstGeom>
        </p:spPr>
      </p:pic>
      <p:pic>
        <p:nvPicPr>
          <p:cNvPr id="7" name="Picture 6">
            <a:extLst>
              <a:ext uri="{FF2B5EF4-FFF2-40B4-BE49-F238E27FC236}">
                <a16:creationId xmlns:a16="http://schemas.microsoft.com/office/drawing/2014/main" id="{87A37BD8-06D6-8F42-84A3-9FCD6FE3FC2E}"/>
              </a:ext>
            </a:extLst>
          </p:cNvPr>
          <p:cNvPicPr>
            <a:picLocks noChangeAspect="1"/>
          </p:cNvPicPr>
          <p:nvPr/>
        </p:nvPicPr>
        <p:blipFill>
          <a:blip r:embed="rId3"/>
          <a:stretch>
            <a:fillRect/>
          </a:stretch>
        </p:blipFill>
        <p:spPr>
          <a:xfrm>
            <a:off x="272955" y="0"/>
            <a:ext cx="2174031" cy="3426863"/>
          </a:xfrm>
          <a:prstGeom prst="rect">
            <a:avLst/>
          </a:prstGeom>
        </p:spPr>
      </p:pic>
    </p:spTree>
    <p:extLst>
      <p:ext uri="{BB962C8B-B14F-4D97-AF65-F5344CB8AC3E}">
        <p14:creationId xmlns:p14="http://schemas.microsoft.com/office/powerpoint/2010/main" val="2900598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ular Callout 4">
            <a:extLst>
              <a:ext uri="{FF2B5EF4-FFF2-40B4-BE49-F238E27FC236}">
                <a16:creationId xmlns:a16="http://schemas.microsoft.com/office/drawing/2014/main" id="{8C912F83-23A3-F345-8BFF-350FB278A0EA}"/>
              </a:ext>
            </a:extLst>
          </p:cNvPr>
          <p:cNvSpPr/>
          <p:nvPr/>
        </p:nvSpPr>
        <p:spPr>
          <a:xfrm>
            <a:off x="2015544" y="546279"/>
            <a:ext cx="9903853" cy="3723041"/>
          </a:xfrm>
          <a:prstGeom prst="wedgeRoundRectCallout">
            <a:avLst>
              <a:gd name="adj1" fmla="val -40378"/>
              <a:gd name="adj2" fmla="val 57715"/>
              <a:gd name="adj3" fmla="val 1666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p:cNvGraphicFramePr>
            <a:graphicFrameLocks noGrp="1"/>
          </p:cNvGraphicFramePr>
          <p:nvPr>
            <p:extLst/>
          </p:nvPr>
        </p:nvGraphicFramePr>
        <p:xfrm>
          <a:off x="2405693" y="899039"/>
          <a:ext cx="9123553" cy="3017520"/>
        </p:xfrm>
        <a:graphic>
          <a:graphicData uri="http://schemas.openxmlformats.org/drawingml/2006/table">
            <a:tbl>
              <a:tblPr/>
              <a:tblGrid>
                <a:gridCol w="9123553">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3200" b="1" kern="1200" dirty="0">
                          <a:solidFill>
                            <a:srgbClr val="000000"/>
                          </a:solidFill>
                          <a:effectLst/>
                          <a:latin typeface="+mj-lt"/>
                          <a:ea typeface="+mn-ea"/>
                          <a:cs typeface="+mn-cs"/>
                        </a:rPr>
                        <a:t>As you can see, food and packaging waste doesn’t just disappear when we pop it in the rubbish bin for collection by our bin men. Waste has a long-term impact on our environment, our wildlife and ultimately our own health. So let’s be careful where we put our waste.</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885AD662-B4B0-5A40-93E8-BD17170F9CB6}"/>
              </a:ext>
            </a:extLst>
          </p:cNvPr>
          <p:cNvPicPr>
            <a:picLocks noChangeAspect="1"/>
          </p:cNvPicPr>
          <p:nvPr/>
        </p:nvPicPr>
        <p:blipFill>
          <a:blip r:embed="rId2"/>
          <a:stretch>
            <a:fillRect/>
          </a:stretch>
        </p:blipFill>
        <p:spPr>
          <a:xfrm>
            <a:off x="221292" y="4401462"/>
            <a:ext cx="2550162" cy="1867195"/>
          </a:xfrm>
          <a:prstGeom prst="rect">
            <a:avLst/>
          </a:prstGeom>
        </p:spPr>
      </p:pic>
      <p:graphicFrame>
        <p:nvGraphicFramePr>
          <p:cNvPr id="7" name="Table 6">
            <a:extLst>
              <a:ext uri="{FF2B5EF4-FFF2-40B4-BE49-F238E27FC236}">
                <a16:creationId xmlns:a16="http://schemas.microsoft.com/office/drawing/2014/main" id="{94A1B79B-9733-CF43-8400-F7C820E5AC75}"/>
              </a:ext>
            </a:extLst>
          </p:cNvPr>
          <p:cNvGraphicFramePr>
            <a:graphicFrameLocks noGrp="1"/>
          </p:cNvGraphicFramePr>
          <p:nvPr>
            <p:extLst>
              <p:ext uri="{D42A27DB-BD31-4B8C-83A1-F6EECF244321}">
                <p14:modId xmlns:p14="http://schemas.microsoft.com/office/powerpoint/2010/main" val="1394346451"/>
              </p:ext>
            </p:extLst>
          </p:nvPr>
        </p:nvGraphicFramePr>
        <p:xfrm>
          <a:off x="2608829" y="5455920"/>
          <a:ext cx="8717279" cy="457200"/>
        </p:xfrm>
        <a:graphic>
          <a:graphicData uri="http://schemas.openxmlformats.org/drawingml/2006/table">
            <a:tbl>
              <a:tblPr/>
              <a:tblGrid>
                <a:gridCol w="8717279">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1" kern="1200" dirty="0">
                          <a:solidFill>
                            <a:srgbClr val="000000"/>
                          </a:solidFill>
                          <a:effectLst/>
                          <a:latin typeface="+mj-lt"/>
                          <a:ea typeface="+mn-ea"/>
                          <a:cs typeface="+mn-cs"/>
                        </a:rPr>
                        <a:t>What could we do to help reduce the amount of waste we produce?</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1636291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34794" y="887052"/>
            <a:ext cx="5647428" cy="584775"/>
          </a:xfrm>
          <a:prstGeom prst="rect">
            <a:avLst/>
          </a:prstGeom>
          <a:noFill/>
        </p:spPr>
        <p:txBody>
          <a:bodyPr wrap="square" rtlCol="0">
            <a:spAutoFit/>
          </a:bodyPr>
          <a:lstStyle/>
          <a:p>
            <a:pPr algn="ctr"/>
            <a:r>
              <a:rPr lang="en-US" sz="3200" dirty="0">
                <a:latin typeface="+mj-lt"/>
              </a:rPr>
              <a:t>Read the story, ‘Follow the 4Rs’</a:t>
            </a:r>
          </a:p>
        </p:txBody>
      </p:sp>
      <p:sp>
        <p:nvSpPr>
          <p:cNvPr id="8" name="TextBox 7">
            <a:extLst>
              <a:ext uri="{FF2B5EF4-FFF2-40B4-BE49-F238E27FC236}">
                <a16:creationId xmlns:a16="http://schemas.microsoft.com/office/drawing/2014/main" id="{1B027B58-00A8-6247-BAFF-190F54631A6E}"/>
              </a:ext>
            </a:extLst>
          </p:cNvPr>
          <p:cNvSpPr txBox="1"/>
          <p:nvPr/>
        </p:nvSpPr>
        <p:spPr>
          <a:xfrm>
            <a:off x="117566" y="3425886"/>
            <a:ext cx="5658394" cy="461665"/>
          </a:xfrm>
          <a:prstGeom prst="rect">
            <a:avLst/>
          </a:prstGeom>
          <a:noFill/>
        </p:spPr>
        <p:txBody>
          <a:bodyPr wrap="square" rtlCol="0">
            <a:spAutoFit/>
          </a:bodyPr>
          <a:lstStyle/>
          <a:p>
            <a:pPr algn="ctr"/>
            <a:r>
              <a:rPr lang="en-US" sz="2400" dirty="0">
                <a:latin typeface="+mj-lt"/>
              </a:rPr>
              <a:t>Did you discover new ways to reduce waste?</a:t>
            </a:r>
          </a:p>
        </p:txBody>
      </p:sp>
      <p:sp>
        <p:nvSpPr>
          <p:cNvPr id="7" name="TextBox 6">
            <a:extLst>
              <a:ext uri="{FF2B5EF4-FFF2-40B4-BE49-F238E27FC236}">
                <a16:creationId xmlns:a16="http://schemas.microsoft.com/office/drawing/2014/main" id="{78D6A7FF-49AD-CD49-AB82-96D1568EE21A}"/>
              </a:ext>
            </a:extLst>
          </p:cNvPr>
          <p:cNvSpPr txBox="1"/>
          <p:nvPr/>
        </p:nvSpPr>
        <p:spPr>
          <a:xfrm>
            <a:off x="117566" y="1848692"/>
            <a:ext cx="5342708" cy="1200329"/>
          </a:xfrm>
          <a:prstGeom prst="rect">
            <a:avLst/>
          </a:prstGeom>
          <a:noFill/>
        </p:spPr>
        <p:txBody>
          <a:bodyPr wrap="square" rtlCol="0">
            <a:spAutoFit/>
          </a:bodyPr>
          <a:lstStyle/>
          <a:p>
            <a:r>
              <a:rPr lang="en-US" sz="2400" dirty="0">
                <a:latin typeface="+mj-lt"/>
              </a:rPr>
              <a:t>See if you can discover new ways to help reduce waste and therefore send waste to landfill. </a:t>
            </a:r>
          </a:p>
        </p:txBody>
      </p:sp>
      <p:sp>
        <p:nvSpPr>
          <p:cNvPr id="10" name="Rectangle 9">
            <a:extLst>
              <a:ext uri="{FF2B5EF4-FFF2-40B4-BE49-F238E27FC236}">
                <a16:creationId xmlns:a16="http://schemas.microsoft.com/office/drawing/2014/main" id="{237E73B1-AE08-AF44-9613-43576F846774}"/>
              </a:ext>
            </a:extLst>
          </p:cNvPr>
          <p:cNvSpPr/>
          <p:nvPr/>
        </p:nvSpPr>
        <p:spPr>
          <a:xfrm>
            <a:off x="117566" y="128613"/>
            <a:ext cx="1621971" cy="584775"/>
          </a:xfrm>
          <a:prstGeom prst="rect">
            <a:avLst/>
          </a:prstGeom>
        </p:spPr>
        <p:txBody>
          <a:bodyPr wrap="square">
            <a:spAutoFit/>
          </a:bodyPr>
          <a:lstStyle/>
          <a:p>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p>
        </p:txBody>
      </p:sp>
      <p:pic>
        <p:nvPicPr>
          <p:cNvPr id="3" name="Picture 2">
            <a:extLst>
              <a:ext uri="{FF2B5EF4-FFF2-40B4-BE49-F238E27FC236}">
                <a16:creationId xmlns:a16="http://schemas.microsoft.com/office/drawing/2014/main" id="{5E443D14-FD98-E94A-9AB4-6F21EA446A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2610" y="128613"/>
            <a:ext cx="4342095" cy="6144612"/>
          </a:xfrm>
          <a:prstGeom prst="rect">
            <a:avLst/>
          </a:prstGeom>
          <a:ln>
            <a:noFill/>
          </a:ln>
          <a:effectLst>
            <a:outerShdw blurRad="292100" dist="139700" dir="2700000" algn="tl" rotWithShape="0">
              <a:srgbClr val="333333">
                <a:alpha val="65000"/>
              </a:srgbClr>
            </a:outerShdw>
          </a:effectLst>
        </p:spPr>
      </p:pic>
      <p:graphicFrame>
        <p:nvGraphicFramePr>
          <p:cNvPr id="9" name="Table 8">
            <a:extLst>
              <a:ext uri="{FF2B5EF4-FFF2-40B4-BE49-F238E27FC236}">
                <a16:creationId xmlns:a16="http://schemas.microsoft.com/office/drawing/2014/main" id="{88192E54-4AB0-0248-8580-15C0DDBCA988}"/>
              </a:ext>
            </a:extLst>
          </p:cNvPr>
          <p:cNvGraphicFramePr>
            <a:graphicFrameLocks noGrp="1"/>
          </p:cNvGraphicFramePr>
          <p:nvPr>
            <p:extLst>
              <p:ext uri="{D42A27DB-BD31-4B8C-83A1-F6EECF244321}">
                <p14:modId xmlns:p14="http://schemas.microsoft.com/office/powerpoint/2010/main" val="3526751142"/>
              </p:ext>
            </p:extLst>
          </p:nvPr>
        </p:nvGraphicFramePr>
        <p:xfrm>
          <a:off x="667609" y="6400800"/>
          <a:ext cx="7358791" cy="457200"/>
        </p:xfrm>
        <a:graphic>
          <a:graphicData uri="http://schemas.openxmlformats.org/drawingml/2006/table">
            <a:tbl>
              <a:tblPr/>
              <a:tblGrid>
                <a:gridCol w="7358791">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baseline="0" dirty="0">
                          <a:solidFill>
                            <a:srgbClr val="000000"/>
                          </a:solidFill>
                          <a:effectLst/>
                          <a:latin typeface="+mj-lt"/>
                          <a:ea typeface="+mn-ea"/>
                          <a:cs typeface="+mn-cs"/>
                        </a:rPr>
                        <a:t>Let’s have a closer look at the meaning of the 4R’s</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5627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E1BBDA5-6802-1F40-B65D-D2C672D899E7}"/>
              </a:ext>
            </a:extLst>
          </p:cNvPr>
          <p:cNvPicPr>
            <a:picLocks noChangeAspect="1"/>
          </p:cNvPicPr>
          <p:nvPr/>
        </p:nvPicPr>
        <p:blipFill>
          <a:blip r:embed="rId2"/>
          <a:stretch>
            <a:fillRect/>
          </a:stretch>
        </p:blipFill>
        <p:spPr>
          <a:xfrm>
            <a:off x="1296011" y="1788993"/>
            <a:ext cx="2984276" cy="4199248"/>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1537382135"/>
              </p:ext>
            </p:extLst>
          </p:nvPr>
        </p:nvGraphicFramePr>
        <p:xfrm>
          <a:off x="6055521" y="697379"/>
          <a:ext cx="5742032" cy="4998720"/>
        </p:xfrm>
        <a:graphic>
          <a:graphicData uri="http://schemas.openxmlformats.org/drawingml/2006/table">
            <a:tbl>
              <a:tblPr/>
              <a:tblGrid>
                <a:gridCol w="5742032">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300" b="0" kern="1200" baseline="0" dirty="0">
                          <a:solidFill>
                            <a:srgbClr val="000000"/>
                          </a:solidFill>
                          <a:effectLst/>
                          <a:latin typeface="+mj-lt"/>
                          <a:ea typeface="+mn-ea"/>
                          <a:cs typeface="+mn-cs"/>
                        </a:rPr>
                        <a:t>Refusing to use things that you know could potentially harm the environment is very powerful. If you refuse, people will stop providing these objects and they won’t need to be made anymore.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300" b="0" kern="1200" baseline="0" dirty="0">
                        <a:solidFill>
                          <a:srgbClr val="000000"/>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300" b="0" kern="1200" baseline="0" dirty="0">
                          <a:solidFill>
                            <a:srgbClr val="000000"/>
                          </a:solidFill>
                          <a:effectLst/>
                          <a:latin typeface="+mj-lt"/>
                          <a:ea typeface="+mn-ea"/>
                          <a:cs typeface="+mn-cs"/>
                        </a:rPr>
                        <a:t>Do your best to refuse things you know will just go to waste and that you know you don’t really need.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300" b="0" kern="1200" baseline="0" dirty="0">
                          <a:solidFill>
                            <a:srgbClr val="000000"/>
                          </a:solidFill>
                          <a:effectLst/>
                          <a:latin typeface="+mj-lt"/>
                          <a:ea typeface="+mn-ea"/>
                          <a:cs typeface="+mn-cs"/>
                        </a:rPr>
                        <a:t>For example; refuse plastic bags when going shopping. Refuse plastic take away containers or cutlery. Refuse to drink bottled water, fill up a long lasting bottle of tap water instead. Refuse a plastic straw when you order a drink.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E78F7B83-742E-274C-BB6B-D5594B90A46A}"/>
              </a:ext>
            </a:extLst>
          </p:cNvPr>
          <p:cNvSpPr txBox="1"/>
          <p:nvPr/>
        </p:nvSpPr>
        <p:spPr>
          <a:xfrm>
            <a:off x="1869974" y="-244315"/>
            <a:ext cx="2660949" cy="1862048"/>
          </a:xfrm>
          <a:prstGeom prst="rect">
            <a:avLst/>
          </a:prstGeom>
          <a:noFill/>
        </p:spPr>
        <p:txBody>
          <a:bodyPr wrap="square" rtlCol="0">
            <a:spAutoFit/>
          </a:bodyPr>
          <a:lstStyle/>
          <a:p>
            <a:r>
              <a:rPr lang="en-US" sz="11500" dirty="0">
                <a:solidFill>
                  <a:srgbClr val="FF0000"/>
                </a:solidFill>
                <a:latin typeface="Blanch Caps" panose="020B0504000000020004" pitchFamily="34" charset="0"/>
              </a:rPr>
              <a:t>REFUSE</a:t>
            </a:r>
            <a:endParaRPr lang="en-US" sz="2000" dirty="0"/>
          </a:p>
        </p:txBody>
      </p:sp>
      <p:graphicFrame>
        <p:nvGraphicFramePr>
          <p:cNvPr id="7" name="Table 6">
            <a:extLst>
              <a:ext uri="{FF2B5EF4-FFF2-40B4-BE49-F238E27FC236}">
                <a16:creationId xmlns:a16="http://schemas.microsoft.com/office/drawing/2014/main" id="{E3F732C7-8391-C34A-8628-5ACC38DCF2B6}"/>
              </a:ext>
            </a:extLst>
          </p:cNvPr>
          <p:cNvGraphicFramePr>
            <a:graphicFrameLocks noGrp="1"/>
          </p:cNvGraphicFramePr>
          <p:nvPr>
            <p:extLst>
              <p:ext uri="{D42A27DB-BD31-4B8C-83A1-F6EECF244321}">
                <p14:modId xmlns:p14="http://schemas.microsoft.com/office/powerpoint/2010/main" val="907214776"/>
              </p:ext>
            </p:extLst>
          </p:nvPr>
        </p:nvGraphicFramePr>
        <p:xfrm>
          <a:off x="2972747" y="6341682"/>
          <a:ext cx="6926627" cy="457200"/>
        </p:xfrm>
        <a:graphic>
          <a:graphicData uri="http://schemas.openxmlformats.org/drawingml/2006/table">
            <a:tbl>
              <a:tblPr/>
              <a:tblGrid>
                <a:gridCol w="6926627">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baseline="0" dirty="0">
                          <a:solidFill>
                            <a:srgbClr val="000000"/>
                          </a:solidFill>
                          <a:effectLst/>
                          <a:latin typeface="+mj-lt"/>
                          <a:ea typeface="+mn-ea"/>
                          <a:cs typeface="+mn-cs"/>
                        </a:rPr>
                        <a:t>Why do you think REFUSE is the first of the R’s?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C56514BB-A22B-1447-8A82-220038F0E965}"/>
              </a:ext>
            </a:extLst>
          </p:cNvPr>
          <p:cNvPicPr>
            <a:picLocks noChangeAspect="1"/>
          </p:cNvPicPr>
          <p:nvPr/>
        </p:nvPicPr>
        <p:blipFill>
          <a:blip r:embed="rId3"/>
          <a:stretch>
            <a:fillRect/>
          </a:stretch>
        </p:blipFill>
        <p:spPr>
          <a:xfrm>
            <a:off x="1050669" y="3951589"/>
            <a:ext cx="1347230" cy="1347230"/>
          </a:xfrm>
          <a:prstGeom prst="rect">
            <a:avLst/>
          </a:prstGeom>
        </p:spPr>
      </p:pic>
      <p:pic>
        <p:nvPicPr>
          <p:cNvPr id="10" name="Picture 9">
            <a:extLst>
              <a:ext uri="{FF2B5EF4-FFF2-40B4-BE49-F238E27FC236}">
                <a16:creationId xmlns:a16="http://schemas.microsoft.com/office/drawing/2014/main" id="{3969802F-E0C8-B84A-A10B-9D8A47FD23B6}"/>
              </a:ext>
            </a:extLst>
          </p:cNvPr>
          <p:cNvPicPr>
            <a:picLocks noChangeAspect="1"/>
          </p:cNvPicPr>
          <p:nvPr/>
        </p:nvPicPr>
        <p:blipFill>
          <a:blip r:embed="rId4"/>
          <a:stretch>
            <a:fillRect/>
          </a:stretch>
        </p:blipFill>
        <p:spPr>
          <a:xfrm>
            <a:off x="306069" y="159791"/>
            <a:ext cx="1352577" cy="1352577"/>
          </a:xfrm>
          <a:prstGeom prst="rect">
            <a:avLst/>
          </a:prstGeom>
        </p:spPr>
      </p:pic>
    </p:spTree>
    <p:extLst>
      <p:ext uri="{BB962C8B-B14F-4D97-AF65-F5344CB8AC3E}">
        <p14:creationId xmlns:p14="http://schemas.microsoft.com/office/powerpoint/2010/main" val="41909885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883145070"/>
              </p:ext>
            </p:extLst>
          </p:nvPr>
        </p:nvGraphicFramePr>
        <p:xfrm>
          <a:off x="6006353" y="91440"/>
          <a:ext cx="6060141" cy="6309360"/>
        </p:xfrm>
        <a:graphic>
          <a:graphicData uri="http://schemas.openxmlformats.org/drawingml/2006/table">
            <a:tbl>
              <a:tblPr/>
              <a:tblGrid>
                <a:gridCol w="6060141">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baseline="0" dirty="0">
                          <a:solidFill>
                            <a:srgbClr val="000000"/>
                          </a:solidFill>
                          <a:effectLst/>
                          <a:latin typeface="+mj-lt"/>
                          <a:ea typeface="+mn-ea"/>
                          <a:cs typeface="+mn-cs"/>
                        </a:rPr>
                        <a:t>If you can’t refuse, can you reduce the amount of waste you throw away or even buy?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0" kern="1200" baseline="0" dirty="0">
                        <a:solidFill>
                          <a:srgbClr val="000000"/>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effectLst/>
                          <a:latin typeface="+mj-lt"/>
                          <a:ea typeface="+mn-ea"/>
                          <a:cs typeface="+mn-cs"/>
                        </a:rPr>
                        <a:t>Use everything you own until it is completely unusable, finished or broken. Then when going to replace it, ask yourself; “Do I really need it?” If yes, is there an environmentally friendly alternative? Or can you buy it second-hand or can you borrow it from someone who already has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0" kern="1200" baseline="0" dirty="0">
                        <a:solidFill>
                          <a:srgbClr val="000000"/>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baseline="0" dirty="0">
                          <a:solidFill>
                            <a:srgbClr val="000000"/>
                          </a:solidFill>
                          <a:effectLst/>
                          <a:latin typeface="+mj-lt"/>
                          <a:ea typeface="+mn-ea"/>
                          <a:cs typeface="+mn-cs"/>
                        </a:rPr>
                        <a:t>For example; if you want to buy chips at the supermarket, buy one large packet rather than multiple packs and use a clip to keep them fresh. Choose a product made out of more environmentally friendly materials like metal instead of plastic.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E3F732C7-8391-C34A-8628-5ACC38DCF2B6}"/>
              </a:ext>
            </a:extLst>
          </p:cNvPr>
          <p:cNvGraphicFramePr>
            <a:graphicFrameLocks noGrp="1"/>
          </p:cNvGraphicFramePr>
          <p:nvPr>
            <p:extLst>
              <p:ext uri="{D42A27DB-BD31-4B8C-83A1-F6EECF244321}">
                <p14:modId xmlns:p14="http://schemas.microsoft.com/office/powerpoint/2010/main" val="1725379046"/>
              </p:ext>
            </p:extLst>
          </p:nvPr>
        </p:nvGraphicFramePr>
        <p:xfrm>
          <a:off x="1259044" y="6400800"/>
          <a:ext cx="7190922" cy="457200"/>
        </p:xfrm>
        <a:graphic>
          <a:graphicData uri="http://schemas.openxmlformats.org/drawingml/2006/table">
            <a:tbl>
              <a:tblPr/>
              <a:tblGrid>
                <a:gridCol w="7190922">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baseline="0" dirty="0">
                          <a:solidFill>
                            <a:srgbClr val="000000"/>
                          </a:solidFill>
                          <a:effectLst/>
                          <a:latin typeface="+mj-lt"/>
                          <a:ea typeface="+mn-ea"/>
                          <a:cs typeface="+mn-cs"/>
                        </a:rPr>
                        <a:t>How else do you think you could reduce waste?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0" name="Rectangle 9">
            <a:extLst>
              <a:ext uri="{FF2B5EF4-FFF2-40B4-BE49-F238E27FC236}">
                <a16:creationId xmlns:a16="http://schemas.microsoft.com/office/drawing/2014/main" id="{A4B80830-D0BF-0E43-B346-432375C54F31}"/>
              </a:ext>
            </a:extLst>
          </p:cNvPr>
          <p:cNvSpPr/>
          <p:nvPr/>
        </p:nvSpPr>
        <p:spPr>
          <a:xfrm>
            <a:off x="1606836" y="-654660"/>
            <a:ext cx="3886000" cy="2646878"/>
          </a:xfrm>
          <a:prstGeom prst="rect">
            <a:avLst/>
          </a:prstGeom>
        </p:spPr>
        <p:txBody>
          <a:bodyPr wrap="none">
            <a:spAutoFit/>
          </a:bodyPr>
          <a:lstStyle/>
          <a:p>
            <a:r>
              <a:rPr lang="en-US" sz="16600" dirty="0">
                <a:solidFill>
                  <a:srgbClr val="FFC000"/>
                </a:solidFill>
                <a:latin typeface="Blanch Caps" panose="020B0504000000020004" pitchFamily="34" charset="0"/>
              </a:rPr>
              <a:t>Reduce</a:t>
            </a:r>
            <a:endParaRPr lang="en-US" dirty="0">
              <a:solidFill>
                <a:srgbClr val="FFC000"/>
              </a:solidFill>
              <a:latin typeface="Blanch Caps" panose="020B0504000000020004" pitchFamily="34" charset="0"/>
            </a:endParaRPr>
          </a:p>
        </p:txBody>
      </p:sp>
      <p:pic>
        <p:nvPicPr>
          <p:cNvPr id="12" name="Picture 11">
            <a:extLst>
              <a:ext uri="{FF2B5EF4-FFF2-40B4-BE49-F238E27FC236}">
                <a16:creationId xmlns:a16="http://schemas.microsoft.com/office/drawing/2014/main" id="{73C98A71-B3DF-A14F-ADAA-10DA64B52A9A}"/>
              </a:ext>
            </a:extLst>
          </p:cNvPr>
          <p:cNvPicPr>
            <a:picLocks noChangeAspect="1"/>
          </p:cNvPicPr>
          <p:nvPr/>
        </p:nvPicPr>
        <p:blipFill>
          <a:blip r:embed="rId2"/>
          <a:stretch>
            <a:fillRect/>
          </a:stretch>
        </p:blipFill>
        <p:spPr>
          <a:xfrm>
            <a:off x="3303105" y="2383977"/>
            <a:ext cx="1973893" cy="3605148"/>
          </a:xfrm>
          <a:prstGeom prst="rect">
            <a:avLst/>
          </a:prstGeom>
        </p:spPr>
      </p:pic>
      <p:pic>
        <p:nvPicPr>
          <p:cNvPr id="13" name="Picture 12">
            <a:extLst>
              <a:ext uri="{FF2B5EF4-FFF2-40B4-BE49-F238E27FC236}">
                <a16:creationId xmlns:a16="http://schemas.microsoft.com/office/drawing/2014/main" id="{56D06324-C2AA-7546-AD6B-9010986CC2D7}"/>
              </a:ext>
            </a:extLst>
          </p:cNvPr>
          <p:cNvPicPr>
            <a:picLocks noChangeAspect="1"/>
          </p:cNvPicPr>
          <p:nvPr/>
        </p:nvPicPr>
        <p:blipFill>
          <a:blip r:embed="rId3"/>
          <a:stretch>
            <a:fillRect/>
          </a:stretch>
        </p:blipFill>
        <p:spPr>
          <a:xfrm>
            <a:off x="636085" y="2393935"/>
            <a:ext cx="2412519" cy="3605148"/>
          </a:xfrm>
          <a:prstGeom prst="rect">
            <a:avLst/>
          </a:prstGeom>
        </p:spPr>
      </p:pic>
      <p:pic>
        <p:nvPicPr>
          <p:cNvPr id="4" name="Picture 3">
            <a:extLst>
              <a:ext uri="{FF2B5EF4-FFF2-40B4-BE49-F238E27FC236}">
                <a16:creationId xmlns:a16="http://schemas.microsoft.com/office/drawing/2014/main" id="{9619EDB7-1920-B147-B84B-20453CCDBF05}"/>
              </a:ext>
            </a:extLst>
          </p:cNvPr>
          <p:cNvPicPr>
            <a:picLocks noChangeAspect="1"/>
          </p:cNvPicPr>
          <p:nvPr/>
        </p:nvPicPr>
        <p:blipFill>
          <a:blip r:embed="rId4"/>
          <a:stretch>
            <a:fillRect/>
          </a:stretch>
        </p:blipFill>
        <p:spPr>
          <a:xfrm>
            <a:off x="77277" y="226883"/>
            <a:ext cx="1481330" cy="1314317"/>
          </a:xfrm>
          <a:prstGeom prst="rect">
            <a:avLst/>
          </a:prstGeom>
        </p:spPr>
      </p:pic>
    </p:spTree>
    <p:extLst>
      <p:ext uri="{BB962C8B-B14F-4D97-AF65-F5344CB8AC3E}">
        <p14:creationId xmlns:p14="http://schemas.microsoft.com/office/powerpoint/2010/main" val="19655312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057812923"/>
              </p:ext>
            </p:extLst>
          </p:nvPr>
        </p:nvGraphicFramePr>
        <p:xfrm>
          <a:off x="285859" y="1724096"/>
          <a:ext cx="6843989" cy="3017520"/>
        </p:xfrm>
        <a:graphic>
          <a:graphicData uri="http://schemas.openxmlformats.org/drawingml/2006/table">
            <a:tbl>
              <a:tblPr/>
              <a:tblGrid>
                <a:gridCol w="6843989">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baseline="0" dirty="0">
                          <a:solidFill>
                            <a:srgbClr val="000000"/>
                          </a:solidFill>
                          <a:effectLst/>
                          <a:latin typeface="+mj-lt"/>
                          <a:ea typeface="+mn-ea"/>
                          <a:cs typeface="+mn-cs"/>
                        </a:rPr>
                        <a:t>Reusing objects is not only great for the environment because it reduces waste going to landfill but can also be super fun!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0" kern="1200" baseline="0" dirty="0">
                        <a:solidFill>
                          <a:srgbClr val="000000"/>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effectLst/>
                          <a:latin typeface="+mj-lt"/>
                          <a:ea typeface="+mn-ea"/>
                          <a:cs typeface="+mn-cs"/>
                        </a:rPr>
                        <a:t>Try and reuse your unwanted goods. Can you give them to somebody else to use? Reuse plastic bags to shop again. Reuse garden waste for compost or create new uses for items </a:t>
                      </a:r>
                      <a:r>
                        <a:rPr lang="en-GB" sz="2400" b="0" kern="1200">
                          <a:solidFill>
                            <a:srgbClr val="000000"/>
                          </a:solidFill>
                          <a:effectLst/>
                          <a:latin typeface="+mj-lt"/>
                          <a:ea typeface="+mn-ea"/>
                          <a:cs typeface="+mn-cs"/>
                        </a:rPr>
                        <a:t>by upcycling.</a:t>
                      </a:r>
                      <a:endParaRPr lang="en-GB" sz="2400" b="0" kern="1200" dirty="0">
                        <a:solidFill>
                          <a:srgbClr val="000000"/>
                        </a:solidFill>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E3F732C7-8391-C34A-8628-5ACC38DCF2B6}"/>
              </a:ext>
            </a:extLst>
          </p:cNvPr>
          <p:cNvGraphicFramePr>
            <a:graphicFrameLocks noGrp="1"/>
          </p:cNvGraphicFramePr>
          <p:nvPr>
            <p:extLst>
              <p:ext uri="{D42A27DB-BD31-4B8C-83A1-F6EECF244321}">
                <p14:modId xmlns:p14="http://schemas.microsoft.com/office/powerpoint/2010/main" val="2906937141"/>
              </p:ext>
            </p:extLst>
          </p:nvPr>
        </p:nvGraphicFramePr>
        <p:xfrm>
          <a:off x="285858" y="5352702"/>
          <a:ext cx="6843989" cy="822960"/>
        </p:xfrm>
        <a:graphic>
          <a:graphicData uri="http://schemas.openxmlformats.org/drawingml/2006/table">
            <a:tbl>
              <a:tblPr/>
              <a:tblGrid>
                <a:gridCol w="6843989">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baseline="0" dirty="0">
                          <a:solidFill>
                            <a:srgbClr val="000000"/>
                          </a:solidFill>
                          <a:effectLst/>
                          <a:latin typeface="+mj-lt"/>
                          <a:ea typeface="+mn-ea"/>
                          <a:cs typeface="+mn-cs"/>
                        </a:rPr>
                        <a:t>What can you see has been reused on the image to the right? </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10" name="Rectangle 9">
            <a:extLst>
              <a:ext uri="{FF2B5EF4-FFF2-40B4-BE49-F238E27FC236}">
                <a16:creationId xmlns:a16="http://schemas.microsoft.com/office/drawing/2014/main" id="{A4B80830-D0BF-0E43-B346-432375C54F31}"/>
              </a:ext>
            </a:extLst>
          </p:cNvPr>
          <p:cNvSpPr/>
          <p:nvPr/>
        </p:nvSpPr>
        <p:spPr>
          <a:xfrm>
            <a:off x="2323534" y="-547083"/>
            <a:ext cx="3196709" cy="2646878"/>
          </a:xfrm>
          <a:prstGeom prst="rect">
            <a:avLst/>
          </a:prstGeom>
        </p:spPr>
        <p:txBody>
          <a:bodyPr wrap="none">
            <a:spAutoFit/>
          </a:bodyPr>
          <a:lstStyle/>
          <a:p>
            <a:r>
              <a:rPr lang="en-US" sz="16600" dirty="0">
                <a:solidFill>
                  <a:srgbClr val="0099CC"/>
                </a:solidFill>
                <a:latin typeface="Blanch Caps" panose="020B0504000000020004" pitchFamily="34" charset="0"/>
              </a:rPr>
              <a:t>Reuse</a:t>
            </a:r>
            <a:endParaRPr lang="en-US" dirty="0">
              <a:solidFill>
                <a:srgbClr val="0099CC"/>
              </a:solidFill>
              <a:latin typeface="Blanch Caps" panose="020B0504000000020004" pitchFamily="34" charset="0"/>
            </a:endParaRPr>
          </a:p>
        </p:txBody>
      </p:sp>
      <p:pic>
        <p:nvPicPr>
          <p:cNvPr id="5" name="Picture 4">
            <a:extLst>
              <a:ext uri="{FF2B5EF4-FFF2-40B4-BE49-F238E27FC236}">
                <a16:creationId xmlns:a16="http://schemas.microsoft.com/office/drawing/2014/main" id="{351C94F9-7147-0C4D-99D5-F8C57299C3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23141" y="279586"/>
            <a:ext cx="4021585" cy="5691049"/>
          </a:xfrm>
          <a:prstGeom prst="rect">
            <a:avLst/>
          </a:prstGeom>
        </p:spPr>
      </p:pic>
      <p:pic>
        <p:nvPicPr>
          <p:cNvPr id="6" name="Picture 5">
            <a:extLst>
              <a:ext uri="{FF2B5EF4-FFF2-40B4-BE49-F238E27FC236}">
                <a16:creationId xmlns:a16="http://schemas.microsoft.com/office/drawing/2014/main" id="{C978D3B9-FB6A-2643-960E-DF58C4B032EE}"/>
              </a:ext>
            </a:extLst>
          </p:cNvPr>
          <p:cNvPicPr>
            <a:picLocks noChangeAspect="1"/>
          </p:cNvPicPr>
          <p:nvPr/>
        </p:nvPicPr>
        <p:blipFill>
          <a:blip r:embed="rId3"/>
          <a:stretch>
            <a:fillRect/>
          </a:stretch>
        </p:blipFill>
        <p:spPr>
          <a:xfrm>
            <a:off x="285861" y="279586"/>
            <a:ext cx="1344379" cy="1344379"/>
          </a:xfrm>
          <a:prstGeom prst="rect">
            <a:avLst/>
          </a:prstGeom>
        </p:spPr>
      </p:pic>
      <p:sp>
        <p:nvSpPr>
          <p:cNvPr id="12" name="Rectangle 11">
            <a:extLst>
              <a:ext uri="{FF2B5EF4-FFF2-40B4-BE49-F238E27FC236}">
                <a16:creationId xmlns:a16="http://schemas.microsoft.com/office/drawing/2014/main" id="{A9C99295-BB58-AA4B-814C-97794311D451}"/>
              </a:ext>
            </a:extLst>
          </p:cNvPr>
          <p:cNvSpPr/>
          <p:nvPr/>
        </p:nvSpPr>
        <p:spPr>
          <a:xfrm>
            <a:off x="3337780" y="6420988"/>
            <a:ext cx="5168767" cy="461665"/>
          </a:xfrm>
          <a:prstGeom prst="rect">
            <a:avLst/>
          </a:prstGeom>
        </p:spPr>
        <p:txBody>
          <a:bodyPr wrap="square">
            <a:spAutoFit/>
          </a:bodyPr>
          <a:lstStyle/>
          <a:p>
            <a:pPr lvl="0" algn="ctr">
              <a:defRPr/>
            </a:pPr>
            <a:r>
              <a:rPr lang="en-GB" sz="2400" b="1" dirty="0">
                <a:solidFill>
                  <a:srgbClr val="000000"/>
                </a:solidFill>
                <a:latin typeface="+mj-lt"/>
              </a:rPr>
              <a:t>Have you ever upcycled something? </a:t>
            </a:r>
          </a:p>
        </p:txBody>
      </p:sp>
    </p:spTree>
    <p:extLst>
      <p:ext uri="{BB962C8B-B14F-4D97-AF65-F5344CB8AC3E}">
        <p14:creationId xmlns:p14="http://schemas.microsoft.com/office/powerpoint/2010/main" val="28063967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sp>
        <p:nvSpPr>
          <p:cNvPr id="5" name="TextBox 4"/>
          <p:cNvSpPr txBox="1"/>
          <p:nvPr/>
        </p:nvSpPr>
        <p:spPr>
          <a:xfrm>
            <a:off x="1097280" y="2229118"/>
            <a:ext cx="5293217" cy="3416320"/>
          </a:xfrm>
          <a:prstGeom prst="rect">
            <a:avLst/>
          </a:prstGeom>
          <a:noFill/>
        </p:spPr>
        <p:txBody>
          <a:bodyPr wrap="square" rtlCol="0">
            <a:spAutoFit/>
          </a:bodyPr>
          <a:lstStyle/>
          <a:p>
            <a:r>
              <a:rPr lang="en-AU" sz="2400" b="1" u="sng" dirty="0"/>
              <a:t>Learning Objective: </a:t>
            </a:r>
            <a:r>
              <a:rPr lang="en-AU" sz="2400" b="1" i="1" dirty="0"/>
              <a:t>To understand how the 4R’s can help the environment</a:t>
            </a:r>
            <a:endParaRPr lang="en-AU" sz="2400" b="1" i="1" u="sng" dirty="0"/>
          </a:p>
          <a:p>
            <a:endParaRPr lang="en-GB" sz="2400" dirty="0"/>
          </a:p>
          <a:p>
            <a:pPr marL="342900" lvl="0" indent="-342900">
              <a:buFont typeface="Arial" panose="020B0604020202020204" pitchFamily="34" charset="0"/>
              <a:buChar char="•"/>
            </a:pPr>
            <a:r>
              <a:rPr lang="en-AU" sz="2400" dirty="0"/>
              <a:t>I know that waste causes environmental issues</a:t>
            </a:r>
          </a:p>
          <a:p>
            <a:pPr marL="342900" lvl="0" indent="-342900">
              <a:buFont typeface="Arial" panose="020B0604020202020204" pitchFamily="34" charset="0"/>
              <a:buChar char="•"/>
            </a:pPr>
            <a:r>
              <a:rPr lang="en-AU" sz="2400" dirty="0"/>
              <a:t>I know that there are ways to reduce waste </a:t>
            </a:r>
            <a:endParaRPr lang="en-GB" sz="2400" dirty="0"/>
          </a:p>
          <a:p>
            <a:pPr marL="342900" lvl="0" indent="-342900">
              <a:buFont typeface="Arial" panose="020B0604020202020204" pitchFamily="34" charset="0"/>
              <a:buChar char="•"/>
            </a:pPr>
            <a:r>
              <a:rPr lang="en-AU" sz="2400" dirty="0"/>
              <a:t>I know that we are responsible for how we throw our waste away</a:t>
            </a:r>
            <a:endParaRPr lang="en-GB" sz="2400" dirty="0"/>
          </a:p>
        </p:txBody>
      </p:sp>
      <p:pic>
        <p:nvPicPr>
          <p:cNvPr id="4" name="Picture 3">
            <a:extLst>
              <a:ext uri="{FF2B5EF4-FFF2-40B4-BE49-F238E27FC236}">
                <a16:creationId xmlns:a16="http://schemas.microsoft.com/office/drawing/2014/main" id="{66E0ED31-EBD9-354C-A44E-878D9CA35FF5}"/>
              </a:ext>
            </a:extLst>
          </p:cNvPr>
          <p:cNvPicPr>
            <a:picLocks noChangeAspect="1"/>
          </p:cNvPicPr>
          <p:nvPr/>
        </p:nvPicPr>
        <p:blipFill>
          <a:blip r:embed="rId2"/>
          <a:stretch>
            <a:fillRect/>
          </a:stretch>
        </p:blipFill>
        <p:spPr>
          <a:xfrm>
            <a:off x="6902070" y="138322"/>
            <a:ext cx="4253610" cy="601939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529961033"/>
              </p:ext>
            </p:extLst>
          </p:nvPr>
        </p:nvGraphicFramePr>
        <p:xfrm>
          <a:off x="279401" y="1944447"/>
          <a:ext cx="6249894" cy="4114800"/>
        </p:xfrm>
        <a:graphic>
          <a:graphicData uri="http://schemas.openxmlformats.org/drawingml/2006/table">
            <a:tbl>
              <a:tblPr/>
              <a:tblGrid>
                <a:gridCol w="6249894">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baseline="0" dirty="0">
                          <a:solidFill>
                            <a:srgbClr val="000000"/>
                          </a:solidFill>
                          <a:effectLst/>
                          <a:latin typeface="+mj-lt"/>
                          <a:ea typeface="+mn-ea"/>
                          <a:cs typeface="+mn-cs"/>
                        </a:rPr>
                        <a:t>Recycling is the last resort to reduce waste. Recycling is an excellent process where your rubbish goes to a special factory where it is sorted, broken down and remade into something new.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b="0" kern="1200" baseline="0" dirty="0">
                        <a:solidFill>
                          <a:srgbClr val="000000"/>
                        </a:solidFill>
                        <a:effectLst/>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kern="1200" dirty="0">
                          <a:solidFill>
                            <a:srgbClr val="000000"/>
                          </a:solidFill>
                          <a:effectLst/>
                          <a:latin typeface="+mj-lt"/>
                          <a:ea typeface="+mn-ea"/>
                          <a:cs typeface="+mn-cs"/>
                        </a:rPr>
                        <a:t>Try and recycle everything possible. Research in your areas what can be recycled and where to recycle it. Some examples could include: Glass, paper, plastics, computers, ink cartridges, mobile phones.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E3F732C7-8391-C34A-8628-5ACC38DCF2B6}"/>
              </a:ext>
            </a:extLst>
          </p:cNvPr>
          <p:cNvGraphicFramePr>
            <a:graphicFrameLocks noGrp="1"/>
          </p:cNvGraphicFramePr>
          <p:nvPr>
            <p:extLst>
              <p:ext uri="{D42A27DB-BD31-4B8C-83A1-F6EECF244321}">
                <p14:modId xmlns:p14="http://schemas.microsoft.com/office/powerpoint/2010/main" val="889056790"/>
              </p:ext>
            </p:extLst>
          </p:nvPr>
        </p:nvGraphicFramePr>
        <p:xfrm>
          <a:off x="735107" y="6341682"/>
          <a:ext cx="7545293" cy="457200"/>
        </p:xfrm>
        <a:graphic>
          <a:graphicData uri="http://schemas.openxmlformats.org/drawingml/2006/table">
            <a:tbl>
              <a:tblPr/>
              <a:tblGrid>
                <a:gridCol w="7545293">
                  <a:extLst>
                    <a:ext uri="{9D8B030D-6E8A-4147-A177-3AD203B41FA5}">
                      <a16:colId xmlns:a16="http://schemas.microsoft.com/office/drawing/2014/main" val="20000"/>
                    </a:ext>
                  </a:extLst>
                </a:gridCol>
              </a:tblGrid>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kern="1200" baseline="0" dirty="0">
                          <a:solidFill>
                            <a:schemeClr val="tx1"/>
                          </a:solidFill>
                          <a:effectLst/>
                          <a:latin typeface="+mj-lt"/>
                          <a:ea typeface="+mn-ea"/>
                          <a:cs typeface="+mn-cs"/>
                          <a:hlinkClick r:id="rId2">
                            <a:extLst>
                              <a:ext uri="{A12FA001-AC4F-418D-AE19-62706E023703}">
                                <ahyp:hlinkClr xmlns:ahyp="http://schemas.microsoft.com/office/drawing/2018/hyperlinkcolor" val="tx"/>
                              </a:ext>
                            </a:extLst>
                          </a:hlinkClick>
                        </a:rPr>
                        <a:t>Check out this video which shows the recycling process</a:t>
                      </a:r>
                      <a:endParaRPr lang="en-GB" sz="2400" b="1" kern="1200" baseline="0" dirty="0">
                        <a:solidFill>
                          <a:schemeClr val="tx1"/>
                        </a:solidFill>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0" name="Rectangle 9">
            <a:extLst>
              <a:ext uri="{FF2B5EF4-FFF2-40B4-BE49-F238E27FC236}">
                <a16:creationId xmlns:a16="http://schemas.microsoft.com/office/drawing/2014/main" id="{A4B80830-D0BF-0E43-B346-432375C54F31}"/>
              </a:ext>
            </a:extLst>
          </p:cNvPr>
          <p:cNvSpPr/>
          <p:nvPr/>
        </p:nvSpPr>
        <p:spPr>
          <a:xfrm>
            <a:off x="1837898" y="-587672"/>
            <a:ext cx="4326826" cy="2646878"/>
          </a:xfrm>
          <a:prstGeom prst="rect">
            <a:avLst/>
          </a:prstGeom>
        </p:spPr>
        <p:txBody>
          <a:bodyPr wrap="none">
            <a:spAutoFit/>
          </a:bodyPr>
          <a:lstStyle/>
          <a:p>
            <a:r>
              <a:rPr lang="en-US" sz="16600" dirty="0">
                <a:solidFill>
                  <a:srgbClr val="66FF99"/>
                </a:solidFill>
                <a:latin typeface="Blanch Caps" panose="020B0504000000020004" pitchFamily="34" charset="0"/>
              </a:rPr>
              <a:t>Recycle</a:t>
            </a:r>
            <a:endParaRPr lang="en-US" dirty="0">
              <a:solidFill>
                <a:srgbClr val="66FF99"/>
              </a:solidFill>
              <a:latin typeface="Blanch Caps" panose="020B0504000000020004" pitchFamily="34" charset="0"/>
            </a:endParaRPr>
          </a:p>
        </p:txBody>
      </p:sp>
      <p:pic>
        <p:nvPicPr>
          <p:cNvPr id="6" name="Picture 5">
            <a:extLst>
              <a:ext uri="{FF2B5EF4-FFF2-40B4-BE49-F238E27FC236}">
                <a16:creationId xmlns:a16="http://schemas.microsoft.com/office/drawing/2014/main" id="{DBB8D710-E250-E941-999D-792B77DD3D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9894" y="344294"/>
            <a:ext cx="4064447" cy="5751706"/>
          </a:xfrm>
          <a:prstGeom prst="rect">
            <a:avLst/>
          </a:prstGeom>
        </p:spPr>
      </p:pic>
      <p:pic>
        <p:nvPicPr>
          <p:cNvPr id="13" name="Picture 12">
            <a:extLst>
              <a:ext uri="{FF2B5EF4-FFF2-40B4-BE49-F238E27FC236}">
                <a16:creationId xmlns:a16="http://schemas.microsoft.com/office/drawing/2014/main" id="{81B91731-652A-874B-9EC6-DE6FFEF9A9B8}"/>
              </a:ext>
            </a:extLst>
          </p:cNvPr>
          <p:cNvPicPr>
            <a:picLocks noChangeAspect="1"/>
          </p:cNvPicPr>
          <p:nvPr/>
        </p:nvPicPr>
        <p:blipFill>
          <a:blip r:embed="rId4"/>
          <a:stretch>
            <a:fillRect/>
          </a:stretch>
        </p:blipFill>
        <p:spPr>
          <a:xfrm>
            <a:off x="123229" y="123567"/>
            <a:ext cx="1575198" cy="1575198"/>
          </a:xfrm>
          <a:prstGeom prst="rect">
            <a:avLst/>
          </a:prstGeom>
        </p:spPr>
      </p:pic>
    </p:spTree>
    <p:extLst>
      <p:ext uri="{BB962C8B-B14F-4D97-AF65-F5344CB8AC3E}">
        <p14:creationId xmlns:p14="http://schemas.microsoft.com/office/powerpoint/2010/main" val="9769993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180900184"/>
              </p:ext>
            </p:extLst>
          </p:nvPr>
        </p:nvGraphicFramePr>
        <p:xfrm>
          <a:off x="247606" y="354033"/>
          <a:ext cx="2744788" cy="822960"/>
        </p:xfrm>
        <a:graphic>
          <a:graphicData uri="http://schemas.openxmlformats.org/drawingml/2006/table">
            <a:tbl>
              <a:tblPr/>
              <a:tblGrid>
                <a:gridCol w="2744788">
                  <a:extLst>
                    <a:ext uri="{9D8B030D-6E8A-4147-A177-3AD203B41FA5}">
                      <a16:colId xmlns:a16="http://schemas.microsoft.com/office/drawing/2014/main" val="20000"/>
                    </a:ext>
                  </a:extLst>
                </a:gridCol>
              </a:tblGrid>
              <a:tr h="0">
                <a:tc>
                  <a:txBody>
                    <a:bodyPr/>
                    <a:lstStyle/>
                    <a:p>
                      <a:r>
                        <a:rPr lang="en-GB" sz="48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a:extLst>
              <a:ext uri="{FF2B5EF4-FFF2-40B4-BE49-F238E27FC236}">
                <a16:creationId xmlns:a16="http://schemas.microsoft.com/office/drawing/2014/main" id="{57023840-66C6-A543-B441-AF1546933CCD}"/>
              </a:ext>
            </a:extLst>
          </p:cNvPr>
          <p:cNvGraphicFramePr>
            <a:graphicFrameLocks noGrp="1"/>
          </p:cNvGraphicFramePr>
          <p:nvPr>
            <p:extLst>
              <p:ext uri="{D42A27DB-BD31-4B8C-83A1-F6EECF244321}">
                <p14:modId xmlns:p14="http://schemas.microsoft.com/office/powerpoint/2010/main" val="321076008"/>
              </p:ext>
            </p:extLst>
          </p:nvPr>
        </p:nvGraphicFramePr>
        <p:xfrm>
          <a:off x="247606" y="1451609"/>
          <a:ext cx="5233087" cy="1554480"/>
        </p:xfrm>
        <a:graphic>
          <a:graphicData uri="http://schemas.openxmlformats.org/drawingml/2006/table">
            <a:tbl>
              <a:tblPr/>
              <a:tblGrid>
                <a:gridCol w="5233087">
                  <a:extLst>
                    <a:ext uri="{9D8B030D-6E8A-4147-A177-3AD203B41FA5}">
                      <a16:colId xmlns:a16="http://schemas.microsoft.com/office/drawing/2014/main" val="20000"/>
                    </a:ext>
                  </a:extLst>
                </a:gridCol>
              </a:tblGrid>
              <a:tr h="0">
                <a:tc>
                  <a:txBody>
                    <a:bodyPr/>
                    <a:lstStyle/>
                    <a:p>
                      <a:r>
                        <a:rPr lang="en-GB" sz="2400" b="1" kern="1200" dirty="0">
                          <a:solidFill>
                            <a:srgbClr val="000000"/>
                          </a:solidFill>
                          <a:effectLst/>
                          <a:latin typeface="+mj-lt"/>
                          <a:ea typeface="+mn-ea"/>
                          <a:cs typeface="+mn-cs"/>
                        </a:rPr>
                        <a:t>Complete the following worksheet. This will help you to reflect on how well you’re living by the 4Rs and if there is anyway you could do more.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1117744D-FA3A-5546-A4AC-6B99D27DD858}"/>
              </a:ext>
            </a:extLst>
          </p:cNvPr>
          <p:cNvGraphicFramePr>
            <a:graphicFrameLocks noGrp="1"/>
          </p:cNvGraphicFramePr>
          <p:nvPr>
            <p:extLst>
              <p:ext uri="{D42A27DB-BD31-4B8C-83A1-F6EECF244321}">
                <p14:modId xmlns:p14="http://schemas.microsoft.com/office/powerpoint/2010/main" val="3191424786"/>
              </p:ext>
            </p:extLst>
          </p:nvPr>
        </p:nvGraphicFramePr>
        <p:xfrm>
          <a:off x="247606" y="3517773"/>
          <a:ext cx="5233087" cy="2651760"/>
        </p:xfrm>
        <a:graphic>
          <a:graphicData uri="http://schemas.openxmlformats.org/drawingml/2006/table">
            <a:tbl>
              <a:tblPr/>
              <a:tblGrid>
                <a:gridCol w="5233087">
                  <a:extLst>
                    <a:ext uri="{9D8B030D-6E8A-4147-A177-3AD203B41FA5}">
                      <a16:colId xmlns:a16="http://schemas.microsoft.com/office/drawing/2014/main" val="20000"/>
                    </a:ext>
                  </a:extLst>
                </a:gridCol>
              </a:tblGrid>
              <a:tr h="0">
                <a:tc>
                  <a:txBody>
                    <a:bodyPr/>
                    <a:lstStyle/>
                    <a:p>
                      <a:r>
                        <a:rPr lang="en-GB" sz="2400" b="1" u="sng" kern="1200" dirty="0">
                          <a:solidFill>
                            <a:srgbClr val="000000"/>
                          </a:solidFill>
                          <a:effectLst/>
                          <a:latin typeface="+mj-lt"/>
                          <a:ea typeface="+mn-ea"/>
                          <a:cs typeface="+mn-cs"/>
                        </a:rPr>
                        <a:t>Extension:</a:t>
                      </a:r>
                    </a:p>
                    <a:p>
                      <a:r>
                        <a:rPr lang="en-GB" sz="2400" b="0" kern="1200" dirty="0">
                          <a:solidFill>
                            <a:srgbClr val="000000"/>
                          </a:solidFill>
                          <a:effectLst/>
                          <a:latin typeface="+mj-lt"/>
                          <a:ea typeface="+mn-ea"/>
                          <a:cs typeface="+mn-cs"/>
                        </a:rPr>
                        <a:t>Begin ’Taking Action.’ What can you do now at school to help start reducing waste? </a:t>
                      </a:r>
                    </a:p>
                    <a:p>
                      <a:r>
                        <a:rPr lang="en-GB" sz="2400" b="0" kern="1200" dirty="0">
                          <a:solidFill>
                            <a:srgbClr val="000000"/>
                          </a:solidFill>
                          <a:effectLst/>
                          <a:latin typeface="+mj-lt"/>
                          <a:ea typeface="+mn-ea"/>
                          <a:cs typeface="+mn-cs"/>
                        </a:rPr>
                        <a:t>Maybe you could begin by designing and making a Scrap Paper box for each class in the school.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27474066-9BF9-4946-8487-CAC9186306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0961" y="137160"/>
            <a:ext cx="4364663" cy="61695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617151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831806" y="6393656"/>
            <a:ext cx="4928722" cy="369332"/>
          </a:xfrm>
          <a:prstGeom prst="rect">
            <a:avLst/>
          </a:prstGeom>
          <a:solidFill>
            <a:schemeClr val="accent2"/>
          </a:solidFill>
        </p:spPr>
        <p:txBody>
          <a:bodyPr wrap="none">
            <a:spAutoFit/>
          </a:bodyPr>
          <a:lstStyle/>
          <a:p>
            <a:r>
              <a:rPr lang="en-GB" dirty="0"/>
              <a:t>https://</a:t>
            </a:r>
            <a:r>
              <a:rPr lang="en-GB" dirty="0">
                <a:hlinkClick r:id="rId2">
                  <a:extLst>
                    <a:ext uri="{A12FA001-AC4F-418D-AE19-62706E023703}">
                      <ahyp:hlinkClr xmlns:ahyp="http://schemas.microsoft.com/office/drawing/2018/hyperlinkcolor" val="tx"/>
                    </a:ext>
                  </a:extLst>
                </a:hlinkClick>
              </a:rPr>
              <a:t>www.youtube.com/watch?v=HsWhJX7Ihiw</a:t>
            </a:r>
            <a:endParaRPr lang="en-GB" dirty="0"/>
          </a:p>
        </p:txBody>
      </p:sp>
      <p:sp>
        <p:nvSpPr>
          <p:cNvPr id="6" name="TextBox 5">
            <a:extLst>
              <a:ext uri="{FF2B5EF4-FFF2-40B4-BE49-F238E27FC236}">
                <a16:creationId xmlns:a16="http://schemas.microsoft.com/office/drawing/2014/main" id="{7B061235-7881-5144-8C73-A4D14579554D}"/>
              </a:ext>
            </a:extLst>
          </p:cNvPr>
          <p:cNvSpPr txBox="1"/>
          <p:nvPr/>
        </p:nvSpPr>
        <p:spPr>
          <a:xfrm>
            <a:off x="5120489" y="193732"/>
            <a:ext cx="1881797" cy="769441"/>
          </a:xfrm>
          <a:prstGeom prst="rect">
            <a:avLst/>
          </a:prstGeom>
          <a:noFill/>
        </p:spPr>
        <p:txBody>
          <a:bodyPr wrap="none" rtlCol="0">
            <a:spAutoFit/>
          </a:bodyPr>
          <a:lstStyle/>
          <a:p>
            <a:r>
              <a:rPr lang="en-GB" sz="4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4000" b="1" u="sng" dirty="0">
              <a:solidFill>
                <a:srgbClr val="FF0000"/>
              </a:solidFill>
              <a:latin typeface="+mj-lt"/>
            </a:endParaRPr>
          </a:p>
        </p:txBody>
      </p:sp>
      <p:sp>
        <p:nvSpPr>
          <p:cNvPr id="7" name="TextBox 6">
            <a:extLst>
              <a:ext uri="{FF2B5EF4-FFF2-40B4-BE49-F238E27FC236}">
                <a16:creationId xmlns:a16="http://schemas.microsoft.com/office/drawing/2014/main" id="{D9874BE3-527E-E346-A444-BFCFF9DA5ED8}"/>
              </a:ext>
            </a:extLst>
          </p:cNvPr>
          <p:cNvSpPr txBox="1"/>
          <p:nvPr/>
        </p:nvSpPr>
        <p:spPr>
          <a:xfrm>
            <a:off x="2131939" y="2144232"/>
            <a:ext cx="7858898" cy="341632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400" dirty="0">
                <a:latin typeface="+mj-lt"/>
              </a:rPr>
              <a:t>True or False. Waste is a serious issue for the health of our planet? </a:t>
            </a:r>
          </a:p>
          <a:p>
            <a:endParaRPr lang="en-GB" sz="2400" dirty="0">
              <a:latin typeface="+mj-lt"/>
            </a:endParaRPr>
          </a:p>
          <a:p>
            <a:r>
              <a:rPr lang="en-GB" sz="2400" dirty="0">
                <a:latin typeface="+mj-lt"/>
              </a:rPr>
              <a:t>What are some of the issues we are facing with waste? </a:t>
            </a:r>
          </a:p>
          <a:p>
            <a:endParaRPr lang="en-GB" sz="2400" dirty="0">
              <a:latin typeface="+mj-lt"/>
            </a:endParaRPr>
          </a:p>
          <a:p>
            <a:r>
              <a:rPr lang="en-GB" sz="2400" dirty="0">
                <a:latin typeface="+mj-lt"/>
              </a:rPr>
              <a:t>What can you do to help resolve the issue?</a:t>
            </a:r>
          </a:p>
          <a:p>
            <a:endParaRPr lang="en-GB" sz="2400" dirty="0">
              <a:latin typeface="+mj-lt"/>
            </a:endParaRPr>
          </a:p>
          <a:p>
            <a:r>
              <a:rPr lang="en-GB" sz="2400" dirty="0">
                <a:latin typeface="+mj-lt"/>
              </a:rPr>
              <a:t>To help you remember the 4R’s click on the link below to listen to a catchy song. </a:t>
            </a:r>
          </a:p>
        </p:txBody>
      </p:sp>
      <p:pic>
        <p:nvPicPr>
          <p:cNvPr id="8" name="Picture 7">
            <a:extLst>
              <a:ext uri="{FF2B5EF4-FFF2-40B4-BE49-F238E27FC236}">
                <a16:creationId xmlns:a16="http://schemas.microsoft.com/office/drawing/2014/main" id="{7A8E574D-FD93-2941-B4C9-11625933C7F6}"/>
              </a:ext>
            </a:extLst>
          </p:cNvPr>
          <p:cNvPicPr>
            <a:picLocks noChangeAspect="1"/>
          </p:cNvPicPr>
          <p:nvPr/>
        </p:nvPicPr>
        <p:blipFill>
          <a:blip r:embed="rId3"/>
          <a:stretch>
            <a:fillRect/>
          </a:stretch>
        </p:blipFill>
        <p:spPr>
          <a:xfrm>
            <a:off x="10516811" y="193732"/>
            <a:ext cx="1358694" cy="2481539"/>
          </a:xfrm>
          <a:prstGeom prst="rect">
            <a:avLst/>
          </a:prstGeom>
        </p:spPr>
      </p:pic>
      <p:pic>
        <p:nvPicPr>
          <p:cNvPr id="10" name="Picture 9">
            <a:extLst>
              <a:ext uri="{FF2B5EF4-FFF2-40B4-BE49-F238E27FC236}">
                <a16:creationId xmlns:a16="http://schemas.microsoft.com/office/drawing/2014/main" id="{3944345E-1DC8-0D48-8F6E-B4DDCA789D50}"/>
              </a:ext>
            </a:extLst>
          </p:cNvPr>
          <p:cNvPicPr>
            <a:picLocks noChangeAspect="1"/>
          </p:cNvPicPr>
          <p:nvPr/>
        </p:nvPicPr>
        <p:blipFill>
          <a:blip r:embed="rId4"/>
          <a:stretch>
            <a:fillRect/>
          </a:stretch>
        </p:blipFill>
        <p:spPr>
          <a:xfrm>
            <a:off x="351879" y="193732"/>
            <a:ext cx="1415138" cy="2114712"/>
          </a:xfrm>
          <a:prstGeom prst="rect">
            <a:avLst/>
          </a:prstGeom>
        </p:spPr>
      </p:pic>
    </p:spTree>
    <p:extLst>
      <p:ext uri="{BB962C8B-B14F-4D97-AF65-F5344CB8AC3E}">
        <p14:creationId xmlns:p14="http://schemas.microsoft.com/office/powerpoint/2010/main" val="25553074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401205"/>
          </a:xfrm>
          <a:prstGeom prst="rect">
            <a:avLst/>
          </a:prstGeom>
          <a:ln w="25400">
            <a:solidFill>
              <a:schemeClr val="accent5"/>
            </a:solidFill>
          </a:ln>
        </p:spPr>
        <p:txBody>
          <a:bodyPr wrap="square">
            <a:spAutoFit/>
          </a:bodyPr>
          <a:lstStyle/>
          <a:p>
            <a:r>
              <a:rPr lang="en-AU" sz="2000" b="1" dirty="0"/>
              <a:t>KS1 Learning opportunities in Living in the Wider World </a:t>
            </a:r>
          </a:p>
          <a:p>
            <a:r>
              <a:rPr lang="en-AU" i="1" dirty="0"/>
              <a:t>Pupils learn... </a:t>
            </a:r>
          </a:p>
          <a:p>
            <a:endParaRPr lang="en-AU" i="1" dirty="0"/>
          </a:p>
          <a:p>
            <a:r>
              <a:rPr lang="en-AU" b="1" dirty="0"/>
              <a:t>L2. </a:t>
            </a:r>
            <a:r>
              <a:rPr lang="en-AU" dirty="0"/>
              <a:t>how people and other living things have different needs; about the responsibilities of caring for them </a:t>
            </a:r>
            <a:endParaRPr lang="en-AU" sz="2000" dirty="0"/>
          </a:p>
          <a:p>
            <a:r>
              <a:rPr lang="en-AU" b="1" dirty="0"/>
              <a:t>L3. </a:t>
            </a:r>
            <a:r>
              <a:rPr lang="en-AU" dirty="0"/>
              <a:t>about things they can do to help look after their environment </a:t>
            </a:r>
            <a:endParaRPr lang="en-AU" sz="2000" dirty="0"/>
          </a:p>
          <a:p>
            <a:endParaRPr lang="en-AU" sz="2000" dirty="0">
              <a:effectLst/>
            </a:endParaRPr>
          </a:p>
          <a:p>
            <a:r>
              <a:rPr lang="en-AU" sz="2000" b="1" dirty="0"/>
              <a:t>KS2 Learning opportunities in Living in the Wider World </a:t>
            </a:r>
          </a:p>
          <a:p>
            <a:r>
              <a:rPr lang="en-AU" i="1" dirty="0"/>
              <a:t>Pupils learn... </a:t>
            </a:r>
          </a:p>
          <a:p>
            <a:endParaRPr lang="en-AU" sz="2000" dirty="0"/>
          </a:p>
          <a:p>
            <a:r>
              <a:rPr lang="en-AU" b="1" dirty="0"/>
              <a:t>L3. </a:t>
            </a:r>
            <a:r>
              <a:rPr lang="en-AU" dirty="0"/>
              <a:t>about the relationship between rights and responsibilities </a:t>
            </a:r>
            <a:endParaRPr lang="en-AU" sz="2000" dirty="0"/>
          </a:p>
          <a:p>
            <a:r>
              <a:rPr lang="en-AU" b="1" dirty="0"/>
              <a:t>L4. </a:t>
            </a:r>
            <a:r>
              <a:rPr lang="en-AU" dirty="0"/>
              <a:t>the importance of having compassion towards others; shared responsibilities we all have for caring for other people and living things; how to show care and concern for others </a:t>
            </a:r>
            <a:endParaRPr lang="en-AU" sz="2000" dirty="0"/>
          </a:p>
          <a:p>
            <a:r>
              <a:rPr lang="en-AU" b="1" dirty="0"/>
              <a:t>L5. </a:t>
            </a:r>
            <a:r>
              <a:rPr lang="en-AU" dirty="0"/>
              <a:t>ways of carrying out shared responsibilities for protecting the environment in school and at home; how everyday choices can affect the environment (e.g. reducing, reusing, recycling; food choices)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497331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72996" y="382947"/>
            <a:ext cx="5189838" cy="5262979"/>
          </a:xfrm>
          <a:prstGeom prst="rect">
            <a:avLst/>
          </a:prstGeom>
          <a:noFill/>
        </p:spPr>
        <p:txBody>
          <a:bodyPr wrap="square" rtlCol="0">
            <a:spAutoFit/>
          </a:bodyPr>
          <a:lstStyle/>
          <a:p>
            <a:r>
              <a:rPr lang="en-GB" sz="2400" b="1" dirty="0">
                <a:solidFill>
                  <a:srgbClr val="000000"/>
                </a:solidFill>
                <a:latin typeface="+mj-lt"/>
              </a:rPr>
              <a:t>Did you know </a:t>
            </a:r>
            <a:r>
              <a:rPr lang="en-AU" sz="2400" b="1" dirty="0">
                <a:solidFill>
                  <a:srgbClr val="000000"/>
                </a:solidFill>
                <a:latin typeface="+mj-lt"/>
              </a:rPr>
              <a:t>every year we dump a massive 2.12 billion tons of waste on the planet? If all this waste was put on trucks they would go around the world 24 times!</a:t>
            </a:r>
          </a:p>
          <a:p>
            <a:endParaRPr lang="en-AU" sz="2400" b="1" dirty="0">
              <a:solidFill>
                <a:srgbClr val="000000"/>
              </a:solidFill>
              <a:latin typeface="+mj-lt"/>
            </a:endParaRPr>
          </a:p>
          <a:p>
            <a:endParaRPr lang="en-AU" sz="2400" b="1" dirty="0">
              <a:solidFill>
                <a:srgbClr val="000000"/>
              </a:solidFill>
              <a:latin typeface="+mj-lt"/>
            </a:endParaRPr>
          </a:p>
          <a:p>
            <a:endParaRPr lang="en-AU" sz="2400" b="1" dirty="0">
              <a:solidFill>
                <a:srgbClr val="000000"/>
              </a:solidFill>
              <a:latin typeface="+mj-lt"/>
            </a:endParaRPr>
          </a:p>
          <a:p>
            <a:endParaRPr lang="en-AU" sz="2400" b="1" dirty="0">
              <a:solidFill>
                <a:srgbClr val="000000"/>
              </a:solidFill>
              <a:latin typeface="+mj-lt"/>
            </a:endParaRPr>
          </a:p>
          <a:p>
            <a:endParaRPr lang="en-AU" sz="2400" b="1" dirty="0">
              <a:solidFill>
                <a:srgbClr val="000000"/>
              </a:solidFill>
              <a:latin typeface="+mj-lt"/>
            </a:endParaRPr>
          </a:p>
          <a:p>
            <a:endParaRPr lang="en-AU" sz="2400" b="1" dirty="0">
              <a:solidFill>
                <a:srgbClr val="000000"/>
              </a:solidFill>
              <a:latin typeface="+mj-lt"/>
            </a:endParaRPr>
          </a:p>
          <a:p>
            <a:r>
              <a:rPr lang="en-AU" sz="2400" dirty="0">
                <a:solidFill>
                  <a:srgbClr val="000000"/>
                </a:solidFill>
                <a:latin typeface="+mj-lt"/>
              </a:rPr>
              <a:t>And devastatingly, only about 20% of that waste is recycled. That is a lot of waste ending up in our environment!</a:t>
            </a:r>
            <a:endParaRPr lang="en-GB" sz="2400" dirty="0">
              <a:solidFill>
                <a:srgbClr val="000000"/>
              </a:solidFill>
              <a:latin typeface="+mj-lt"/>
            </a:endParaRPr>
          </a:p>
        </p:txBody>
      </p:sp>
      <p:sp>
        <p:nvSpPr>
          <p:cNvPr id="11" name="TextBox 10">
            <a:extLst>
              <a:ext uri="{FF2B5EF4-FFF2-40B4-BE49-F238E27FC236}">
                <a16:creationId xmlns:a16="http://schemas.microsoft.com/office/drawing/2014/main" id="{252802F6-C7A8-C741-81BD-873B6D4582A2}"/>
              </a:ext>
            </a:extLst>
          </p:cNvPr>
          <p:cNvSpPr txBox="1"/>
          <p:nvPr/>
        </p:nvSpPr>
        <p:spPr>
          <a:xfrm>
            <a:off x="6938155" y="3712515"/>
            <a:ext cx="4590649" cy="1077218"/>
          </a:xfrm>
          <a:prstGeom prst="rect">
            <a:avLst/>
          </a:prstGeom>
          <a:noFill/>
        </p:spPr>
        <p:txBody>
          <a:bodyPr wrap="square" rtlCol="0">
            <a:spAutoFit/>
          </a:bodyPr>
          <a:lstStyle/>
          <a:p>
            <a:r>
              <a:rPr lang="en-AU" sz="1600" dirty="0">
                <a:solidFill>
                  <a:srgbClr val="000000"/>
                </a:solidFill>
                <a:latin typeface="+mj-lt"/>
              </a:rPr>
              <a:t>This is an image of a landfill site in a desert in Chile which is only filled with textile waste! It is reported to be 39’000 tons of clothing dumped here which is the equivalent in weight to 27’000 cars! </a:t>
            </a:r>
            <a:endParaRPr lang="en-GB" sz="1600" dirty="0">
              <a:solidFill>
                <a:srgbClr val="000000"/>
              </a:solidFill>
              <a:latin typeface="+mj-lt"/>
            </a:endParaRPr>
          </a:p>
        </p:txBody>
      </p:sp>
      <p:pic>
        <p:nvPicPr>
          <p:cNvPr id="12" name="Picture 11">
            <a:extLst>
              <a:ext uri="{FF2B5EF4-FFF2-40B4-BE49-F238E27FC236}">
                <a16:creationId xmlns:a16="http://schemas.microsoft.com/office/drawing/2014/main" id="{A97D68F8-7399-9742-9A53-9B2EB8C4DA74}"/>
              </a:ext>
            </a:extLst>
          </p:cNvPr>
          <p:cNvPicPr>
            <a:picLocks noChangeAspect="1"/>
          </p:cNvPicPr>
          <p:nvPr/>
        </p:nvPicPr>
        <p:blipFill>
          <a:blip r:embed="rId2"/>
          <a:stretch>
            <a:fillRect/>
          </a:stretch>
        </p:blipFill>
        <p:spPr>
          <a:xfrm>
            <a:off x="8509386" y="5314123"/>
            <a:ext cx="1438950" cy="805626"/>
          </a:xfrm>
          <a:prstGeom prst="rect">
            <a:avLst/>
          </a:prstGeom>
        </p:spPr>
      </p:pic>
      <p:sp>
        <p:nvSpPr>
          <p:cNvPr id="13" name="Rectangle 12">
            <a:extLst>
              <a:ext uri="{FF2B5EF4-FFF2-40B4-BE49-F238E27FC236}">
                <a16:creationId xmlns:a16="http://schemas.microsoft.com/office/drawing/2014/main" id="{2D8728C0-D58F-E44E-B3C4-E1F157FB9660}"/>
              </a:ext>
            </a:extLst>
          </p:cNvPr>
          <p:cNvSpPr/>
          <p:nvPr/>
        </p:nvSpPr>
        <p:spPr>
          <a:xfrm>
            <a:off x="3373395" y="6431800"/>
            <a:ext cx="6926458" cy="461665"/>
          </a:xfrm>
          <a:prstGeom prst="rect">
            <a:avLst/>
          </a:prstGeom>
        </p:spPr>
        <p:txBody>
          <a:bodyPr wrap="square">
            <a:spAutoFit/>
          </a:bodyPr>
          <a:lstStyle/>
          <a:p>
            <a:r>
              <a:rPr lang="en-GB" sz="2400" b="1" dirty="0">
                <a:solidFill>
                  <a:srgbClr val="000000"/>
                </a:solidFill>
                <a:latin typeface="+mj-lt"/>
              </a:rPr>
              <a:t>What problems could all this waste cause? </a:t>
            </a:r>
            <a:endParaRPr lang="en-GB" b="1" dirty="0">
              <a:latin typeface="+mj-lt"/>
            </a:endParaRPr>
          </a:p>
        </p:txBody>
      </p:sp>
      <p:pic>
        <p:nvPicPr>
          <p:cNvPr id="14" name="Picture 13">
            <a:extLst>
              <a:ext uri="{FF2B5EF4-FFF2-40B4-BE49-F238E27FC236}">
                <a16:creationId xmlns:a16="http://schemas.microsoft.com/office/drawing/2014/main" id="{D7280171-8D61-A746-B851-5537B6CA114C}"/>
              </a:ext>
            </a:extLst>
          </p:cNvPr>
          <p:cNvPicPr>
            <a:picLocks noChangeAspect="1"/>
          </p:cNvPicPr>
          <p:nvPr/>
        </p:nvPicPr>
        <p:blipFill>
          <a:blip r:embed="rId3"/>
          <a:stretch>
            <a:fillRect/>
          </a:stretch>
        </p:blipFill>
        <p:spPr>
          <a:xfrm>
            <a:off x="1799835" y="2465210"/>
            <a:ext cx="1573560" cy="1573560"/>
          </a:xfrm>
          <a:prstGeom prst="rect">
            <a:avLst/>
          </a:prstGeom>
        </p:spPr>
      </p:pic>
      <p:pic>
        <p:nvPicPr>
          <p:cNvPr id="17" name="Picture 16">
            <a:extLst>
              <a:ext uri="{FF2B5EF4-FFF2-40B4-BE49-F238E27FC236}">
                <a16:creationId xmlns:a16="http://schemas.microsoft.com/office/drawing/2014/main" id="{07B42A1C-4F57-A747-9C7F-D63EE9E30EB4}"/>
              </a:ext>
            </a:extLst>
          </p:cNvPr>
          <p:cNvPicPr>
            <a:picLocks noChangeAspect="1"/>
          </p:cNvPicPr>
          <p:nvPr/>
        </p:nvPicPr>
        <p:blipFill>
          <a:blip r:embed="rId4"/>
          <a:stretch>
            <a:fillRect/>
          </a:stretch>
        </p:blipFill>
        <p:spPr>
          <a:xfrm>
            <a:off x="7032343" y="470258"/>
            <a:ext cx="4492487" cy="2994992"/>
          </a:xfrm>
          <a:prstGeom prst="rect">
            <a:avLst/>
          </a:prstGeom>
        </p:spPr>
      </p:pic>
      <p:pic>
        <p:nvPicPr>
          <p:cNvPr id="15" name="Picture 14">
            <a:extLst>
              <a:ext uri="{FF2B5EF4-FFF2-40B4-BE49-F238E27FC236}">
                <a16:creationId xmlns:a16="http://schemas.microsoft.com/office/drawing/2014/main" id="{8EB64C07-EE5C-464C-AD34-B52FED14CAC3}"/>
              </a:ext>
            </a:extLst>
          </p:cNvPr>
          <p:cNvPicPr>
            <a:picLocks noChangeAspect="1"/>
          </p:cNvPicPr>
          <p:nvPr/>
        </p:nvPicPr>
        <p:blipFill>
          <a:blip r:embed="rId2"/>
          <a:stretch>
            <a:fillRect/>
          </a:stretch>
        </p:blipFill>
        <p:spPr>
          <a:xfrm>
            <a:off x="6512630" y="5314123"/>
            <a:ext cx="1438950" cy="805626"/>
          </a:xfrm>
          <a:prstGeom prst="rect">
            <a:avLst/>
          </a:prstGeom>
        </p:spPr>
      </p:pic>
      <p:pic>
        <p:nvPicPr>
          <p:cNvPr id="16" name="Picture 15">
            <a:extLst>
              <a:ext uri="{FF2B5EF4-FFF2-40B4-BE49-F238E27FC236}">
                <a16:creationId xmlns:a16="http://schemas.microsoft.com/office/drawing/2014/main" id="{8DA46090-33E5-4B47-A8EF-154F2B7556CC}"/>
              </a:ext>
            </a:extLst>
          </p:cNvPr>
          <p:cNvPicPr>
            <a:picLocks noChangeAspect="1"/>
          </p:cNvPicPr>
          <p:nvPr/>
        </p:nvPicPr>
        <p:blipFill>
          <a:blip r:embed="rId2"/>
          <a:stretch>
            <a:fillRect/>
          </a:stretch>
        </p:blipFill>
        <p:spPr>
          <a:xfrm>
            <a:off x="10505116" y="5314123"/>
            <a:ext cx="1438950" cy="805626"/>
          </a:xfrm>
          <a:prstGeom prst="rect">
            <a:avLst/>
          </a:prstGeom>
        </p:spPr>
      </p:pic>
    </p:spTree>
    <p:extLst>
      <p:ext uri="{BB962C8B-B14F-4D97-AF65-F5344CB8AC3E}">
        <p14:creationId xmlns:p14="http://schemas.microsoft.com/office/powerpoint/2010/main" val="4888889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nvPr>
        </p:nvGraphicFramePr>
        <p:xfrm>
          <a:off x="4953000" y="1591066"/>
          <a:ext cx="6675120" cy="3001980"/>
        </p:xfrm>
        <a:graphic>
          <a:graphicData uri="http://schemas.openxmlformats.org/drawingml/2006/table">
            <a:tbl>
              <a:tblPr/>
              <a:tblGrid>
                <a:gridCol w="6675120">
                  <a:extLst>
                    <a:ext uri="{9D8B030D-6E8A-4147-A177-3AD203B41FA5}">
                      <a16:colId xmlns:a16="http://schemas.microsoft.com/office/drawing/2014/main" val="20000"/>
                    </a:ext>
                  </a:extLst>
                </a:gridCol>
              </a:tblGrid>
              <a:tr h="2521382">
                <a:tc>
                  <a:txBody>
                    <a:bodyPr/>
                    <a:lstStyle/>
                    <a:p>
                      <a:r>
                        <a:rPr lang="en-GB" sz="2400" b="0" dirty="0">
                          <a:solidFill>
                            <a:srgbClr val="000000"/>
                          </a:solidFill>
                          <a:effectLst/>
                          <a:latin typeface="+mj-lt"/>
                        </a:rPr>
                        <a:t>Every piece of rubbish we throw away will</a:t>
                      </a:r>
                      <a:r>
                        <a:rPr lang="en-GB" sz="2400" b="0" baseline="0" dirty="0">
                          <a:solidFill>
                            <a:schemeClr val="tx1"/>
                          </a:solidFill>
                          <a:effectLst/>
                          <a:latin typeface="+mj-lt"/>
                        </a:rPr>
                        <a:t> </a:t>
                      </a:r>
                      <a:r>
                        <a:rPr lang="en-GB" sz="2400" b="0" dirty="0">
                          <a:solidFill>
                            <a:srgbClr val="000000"/>
                          </a:solidFill>
                          <a:effectLst/>
                          <a:latin typeface="+mj-lt"/>
                        </a:rPr>
                        <a:t>end up somewhere and we are all responsible. </a:t>
                      </a:r>
                      <a:r>
                        <a:rPr lang="en-GB" sz="2400" b="0" kern="1200" dirty="0">
                          <a:solidFill>
                            <a:srgbClr val="000000"/>
                          </a:solidFill>
                          <a:effectLst/>
                          <a:latin typeface="+mj-lt"/>
                          <a:ea typeface="+mn-ea"/>
                          <a:cs typeface="+mn-cs"/>
                        </a:rPr>
                        <a:t>Most of the rubbish we throw ‘away’ ends up in</a:t>
                      </a:r>
                      <a:r>
                        <a:rPr lang="en-GB" sz="2400" b="0" kern="1200" baseline="0" dirty="0">
                          <a:solidFill>
                            <a:schemeClr val="tx1"/>
                          </a:solidFill>
                          <a:effectLst/>
                          <a:latin typeface="+mj-lt"/>
                          <a:ea typeface="+mn-ea"/>
                          <a:cs typeface="+mn-cs"/>
                        </a:rPr>
                        <a:t> </a:t>
                      </a:r>
                      <a:r>
                        <a:rPr lang="en-GB" sz="2400" b="1" kern="1200" dirty="0">
                          <a:solidFill>
                            <a:srgbClr val="000000"/>
                          </a:solidFill>
                          <a:effectLst/>
                          <a:latin typeface="+mj-lt"/>
                          <a:ea typeface="+mn-ea"/>
                          <a:cs typeface="+mn-cs"/>
                        </a:rPr>
                        <a:t>landfill</a:t>
                      </a:r>
                      <a:r>
                        <a:rPr lang="en-GB" sz="2400" b="0" kern="1200" dirty="0">
                          <a:solidFill>
                            <a:srgbClr val="000000"/>
                          </a:solidFill>
                          <a:effectLst/>
                          <a:latin typeface="+mj-lt"/>
                          <a:ea typeface="+mn-ea"/>
                          <a:cs typeface="+mn-cs"/>
                        </a:rPr>
                        <a:t> which is usually a big hole in our environment somewhere. </a:t>
                      </a:r>
                      <a:r>
                        <a:rPr lang="en-GB" sz="2400" b="0" dirty="0">
                          <a:solidFill>
                            <a:srgbClr val="000000"/>
                          </a:solidFill>
                          <a:effectLst/>
                          <a:latin typeface="+mj-lt"/>
                        </a:rPr>
                        <a:t>Most of the things we throw away take a long time to break down or decompose. In fact, some of</a:t>
                      </a:r>
                      <a:r>
                        <a:rPr lang="en-GB" sz="2400" b="0" dirty="0">
                          <a:solidFill>
                            <a:schemeClr val="tx1"/>
                          </a:solidFill>
                          <a:effectLst/>
                          <a:latin typeface="+mj-lt"/>
                        </a:rPr>
                        <a:t> </a:t>
                      </a:r>
                      <a:r>
                        <a:rPr lang="en-GB" sz="2400" b="0" dirty="0">
                          <a:solidFill>
                            <a:srgbClr val="000000"/>
                          </a:solidFill>
                          <a:effectLst/>
                          <a:latin typeface="+mj-lt"/>
                        </a:rPr>
                        <a:t>the rubbish that we throw away will be around for much</a:t>
                      </a:r>
                      <a:r>
                        <a:rPr lang="en-GB" sz="2400" b="0" dirty="0">
                          <a:solidFill>
                            <a:schemeClr val="tx1"/>
                          </a:solidFill>
                          <a:effectLst/>
                          <a:latin typeface="+mj-lt"/>
                        </a:rPr>
                        <a:t> </a:t>
                      </a:r>
                      <a:r>
                        <a:rPr lang="en-GB" sz="2400" b="0" dirty="0">
                          <a:solidFill>
                            <a:srgbClr val="000000"/>
                          </a:solidFill>
                          <a:effectLst/>
                          <a:latin typeface="+mj-lt"/>
                        </a:rPr>
                        <a:t>longer than any of us! </a:t>
                      </a:r>
                      <a:endParaRPr lang="en-GB" sz="24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0" name="TextBox 9"/>
          <p:cNvSpPr txBox="1"/>
          <p:nvPr/>
        </p:nvSpPr>
        <p:spPr>
          <a:xfrm>
            <a:off x="1424010" y="36911"/>
            <a:ext cx="9515554" cy="1107996"/>
          </a:xfrm>
          <a:prstGeom prst="rect">
            <a:avLst/>
          </a:prstGeom>
          <a:noFill/>
        </p:spPr>
        <p:txBody>
          <a:bodyPr wrap="none" rtlCol="0">
            <a:spAutoFit/>
          </a:bodyPr>
          <a:lstStyle/>
          <a:p>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Where does our waste go?</a:t>
            </a:r>
          </a:p>
        </p:txBody>
      </p:sp>
      <p:graphicFrame>
        <p:nvGraphicFramePr>
          <p:cNvPr id="9" name="Table 8"/>
          <p:cNvGraphicFramePr>
            <a:graphicFrameLocks noGrp="1"/>
          </p:cNvGraphicFramePr>
          <p:nvPr>
            <p:extLst/>
          </p:nvPr>
        </p:nvGraphicFramePr>
        <p:xfrm>
          <a:off x="1424008" y="5421995"/>
          <a:ext cx="9786977" cy="822960"/>
        </p:xfrm>
        <a:graphic>
          <a:graphicData uri="http://schemas.openxmlformats.org/drawingml/2006/table">
            <a:tbl>
              <a:tblPr/>
              <a:tblGrid>
                <a:gridCol w="9786977">
                  <a:extLst>
                    <a:ext uri="{9D8B030D-6E8A-4147-A177-3AD203B41FA5}">
                      <a16:colId xmlns:a16="http://schemas.microsoft.com/office/drawing/2014/main" val="20000"/>
                    </a:ext>
                  </a:extLst>
                </a:gridCol>
              </a:tblGrid>
              <a:tr h="0">
                <a:tc>
                  <a:txBody>
                    <a:bodyPr/>
                    <a:lstStyle/>
                    <a:p>
                      <a:r>
                        <a:rPr lang="en-GB" sz="2400" b="1" dirty="0">
                          <a:solidFill>
                            <a:srgbClr val="000000"/>
                          </a:solidFill>
                          <a:effectLst/>
                          <a:latin typeface="+mj-lt"/>
                        </a:rPr>
                        <a:t>Check out the next slides and make a prediction about how long it will take certain materials to decompose.</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94383BF3-374B-0D4A-8471-ABB8CDAA97A5}"/>
              </a:ext>
            </a:extLst>
          </p:cNvPr>
          <p:cNvPicPr>
            <a:picLocks noChangeAspect="1"/>
          </p:cNvPicPr>
          <p:nvPr/>
        </p:nvPicPr>
        <p:blipFill>
          <a:blip r:embed="rId2"/>
          <a:stretch>
            <a:fillRect/>
          </a:stretch>
        </p:blipFill>
        <p:spPr>
          <a:xfrm>
            <a:off x="388620" y="1973856"/>
            <a:ext cx="4109845" cy="3009174"/>
          </a:xfrm>
          <a:prstGeom prst="rect">
            <a:avLst/>
          </a:prstGeom>
        </p:spPr>
      </p:pic>
    </p:spTree>
    <p:extLst>
      <p:ext uri="{BB962C8B-B14F-4D97-AF65-F5344CB8AC3E}">
        <p14:creationId xmlns:p14="http://schemas.microsoft.com/office/powerpoint/2010/main" val="15338509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160060" y="3091906"/>
          <a:ext cx="8384867" cy="2804160"/>
        </p:xfrm>
        <a:graphic>
          <a:graphicData uri="http://schemas.openxmlformats.org/drawingml/2006/table">
            <a:tbl>
              <a:tblPr/>
              <a:tblGrid>
                <a:gridCol w="8384867">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Paper:</a:t>
                      </a:r>
                    </a:p>
                    <a:p>
                      <a:pPr algn="ctr"/>
                      <a:endParaRPr lang="en-GB" dirty="0">
                        <a:effectLst/>
                      </a:endParaRPr>
                    </a:p>
                    <a:p>
                      <a:pPr algn="ctr"/>
                      <a:r>
                        <a:rPr lang="en-GB" sz="8000" b="1" dirty="0">
                          <a:solidFill>
                            <a:srgbClr val="C800FF"/>
                          </a:solidFill>
                          <a:effectLst/>
                          <a:latin typeface="Comic Sans MS"/>
                        </a:rPr>
                        <a:t>2.5 months </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Rounded Rectangle 3"/>
          <p:cNvSpPr/>
          <p:nvPr/>
        </p:nvSpPr>
        <p:spPr>
          <a:xfrm>
            <a:off x="2228045" y="4623515"/>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7661E804-C58E-9F46-8443-81DD6DACB674}"/>
              </a:ext>
            </a:extLst>
          </p:cNvPr>
          <p:cNvPicPr>
            <a:picLocks noChangeAspect="1"/>
          </p:cNvPicPr>
          <p:nvPr/>
        </p:nvPicPr>
        <p:blipFill>
          <a:blip r:embed="rId3"/>
          <a:stretch>
            <a:fillRect/>
          </a:stretch>
        </p:blipFill>
        <p:spPr>
          <a:xfrm>
            <a:off x="272955" y="0"/>
            <a:ext cx="2174031" cy="3426863"/>
          </a:xfrm>
          <a:prstGeom prst="rect">
            <a:avLst/>
          </a:prstGeom>
        </p:spPr>
      </p:pic>
      <p:pic>
        <p:nvPicPr>
          <p:cNvPr id="5" name="Picture 4">
            <a:extLst>
              <a:ext uri="{FF2B5EF4-FFF2-40B4-BE49-F238E27FC236}">
                <a16:creationId xmlns:a16="http://schemas.microsoft.com/office/drawing/2014/main" id="{75F86493-434C-AA4E-A636-439AC3274569}"/>
              </a:ext>
            </a:extLst>
          </p:cNvPr>
          <p:cNvPicPr>
            <a:picLocks noChangeAspect="1"/>
          </p:cNvPicPr>
          <p:nvPr/>
        </p:nvPicPr>
        <p:blipFill>
          <a:blip r:embed="rId4"/>
          <a:stretch>
            <a:fillRect/>
          </a:stretch>
        </p:blipFill>
        <p:spPr>
          <a:xfrm>
            <a:off x="8486786" y="1436517"/>
            <a:ext cx="2498893" cy="1990346"/>
          </a:xfrm>
          <a:prstGeom prst="rect">
            <a:avLst/>
          </a:prstGeom>
        </p:spPr>
      </p:pic>
    </p:spTree>
    <p:extLst>
      <p:ext uri="{BB962C8B-B14F-4D97-AF65-F5344CB8AC3E}">
        <p14:creationId xmlns:p14="http://schemas.microsoft.com/office/powerpoint/2010/main" val="324579466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4"/>
                                        </p:tgtEl>
                                      </p:cBhvr>
                                    </p:animEffect>
                                    <p:anim calcmode="lin" valueType="num">
                                      <p:cBhvr>
                                        <p:cTn id="7" dur="1000"/>
                                        <p:tgtEl>
                                          <p:spTgt spid="4"/>
                                        </p:tgtEl>
                                        <p:attrNameLst>
                                          <p:attrName>ppt_x</p:attrName>
                                        </p:attrNameLst>
                                      </p:cBhvr>
                                      <p:tavLst>
                                        <p:tav tm="0">
                                          <p:val>
                                            <p:strVal val="ppt_x"/>
                                          </p:val>
                                        </p:tav>
                                        <p:tav tm="100000">
                                          <p:val>
                                            <p:strVal val="ppt_x"/>
                                          </p:val>
                                        </p:tav>
                                      </p:tavLst>
                                    </p:anim>
                                    <p:anim calcmode="lin" valueType="num">
                                      <p:cBhvr>
                                        <p:cTn id="8" dur="1000"/>
                                        <p:tgtEl>
                                          <p:spTgt spid="4"/>
                                        </p:tgtEl>
                                        <p:attrNameLst>
                                          <p:attrName>ppt_y</p:attrName>
                                        </p:attrNameLst>
                                      </p:cBhvr>
                                      <p:tavLst>
                                        <p:tav tm="0">
                                          <p:val>
                                            <p:strVal val="ppt_y"/>
                                          </p:val>
                                        </p:tav>
                                        <p:tav tm="100000">
                                          <p:val>
                                            <p:strVal val="ppt_y+.1"/>
                                          </p:val>
                                        </p:tav>
                                      </p:tavLst>
                                    </p:anim>
                                    <p:set>
                                      <p:cBhvr>
                                        <p:cTn id="9"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349587" y="3112596"/>
          <a:ext cx="10058400" cy="2529840"/>
        </p:xfrm>
        <a:graphic>
          <a:graphicData uri="http://schemas.openxmlformats.org/drawingml/2006/table">
            <a:tbl>
              <a:tblPr/>
              <a:tblGrid>
                <a:gridCol w="10058400">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Milk Carton: </a:t>
                      </a:r>
                    </a:p>
                    <a:p>
                      <a:pPr algn="ctr"/>
                      <a:r>
                        <a:rPr lang="en-GB" sz="8000" b="1" dirty="0">
                          <a:solidFill>
                            <a:srgbClr val="C800FF"/>
                          </a:solidFill>
                          <a:effectLst/>
                          <a:latin typeface="Comic Sans MS"/>
                        </a:rPr>
                        <a:t>5 years</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3251815" y="4452629"/>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CF09A931-596A-1B46-B868-5CD31B899FAD}"/>
              </a:ext>
            </a:extLst>
          </p:cNvPr>
          <p:cNvPicPr>
            <a:picLocks noChangeAspect="1"/>
          </p:cNvPicPr>
          <p:nvPr/>
        </p:nvPicPr>
        <p:blipFill>
          <a:blip r:embed="rId2"/>
          <a:stretch>
            <a:fillRect/>
          </a:stretch>
        </p:blipFill>
        <p:spPr>
          <a:xfrm>
            <a:off x="272955" y="0"/>
            <a:ext cx="2174031" cy="3426863"/>
          </a:xfrm>
          <a:prstGeom prst="rect">
            <a:avLst/>
          </a:prstGeom>
        </p:spPr>
      </p:pic>
      <p:pic>
        <p:nvPicPr>
          <p:cNvPr id="9" name="Picture 8">
            <a:extLst>
              <a:ext uri="{FF2B5EF4-FFF2-40B4-BE49-F238E27FC236}">
                <a16:creationId xmlns:a16="http://schemas.microsoft.com/office/drawing/2014/main" id="{80E37CED-41F3-E14A-BA48-518D62687B47}"/>
              </a:ext>
            </a:extLst>
          </p:cNvPr>
          <p:cNvPicPr>
            <a:picLocks noChangeAspect="1"/>
          </p:cNvPicPr>
          <p:nvPr/>
        </p:nvPicPr>
        <p:blipFill>
          <a:blip r:embed="rId3"/>
          <a:stretch>
            <a:fillRect/>
          </a:stretch>
        </p:blipFill>
        <p:spPr>
          <a:xfrm>
            <a:off x="8861290" y="735492"/>
            <a:ext cx="1918327" cy="2455459"/>
          </a:xfrm>
          <a:prstGeom prst="rect">
            <a:avLst/>
          </a:prstGeom>
        </p:spPr>
      </p:pic>
    </p:spTree>
    <p:extLst>
      <p:ext uri="{BB962C8B-B14F-4D97-AF65-F5344CB8AC3E}">
        <p14:creationId xmlns:p14="http://schemas.microsoft.com/office/powerpoint/2010/main" val="20590965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2305317" y="3376353"/>
          <a:ext cx="7572778" cy="2103120"/>
        </p:xfrm>
        <a:graphic>
          <a:graphicData uri="http://schemas.openxmlformats.org/drawingml/2006/table">
            <a:tbl>
              <a:tblPr/>
              <a:tblGrid>
                <a:gridCol w="7572778">
                  <a:extLst>
                    <a:ext uri="{9D8B030D-6E8A-4147-A177-3AD203B41FA5}">
                      <a16:colId xmlns:a16="http://schemas.microsoft.com/office/drawing/2014/main" val="20000"/>
                    </a:ext>
                  </a:extLst>
                </a:gridCol>
              </a:tblGrid>
              <a:tr h="0">
                <a:tc>
                  <a:txBody>
                    <a:bodyPr/>
                    <a:lstStyle/>
                    <a:p>
                      <a:pPr algn="ctr"/>
                      <a:r>
                        <a:rPr lang="en-GB" sz="6600" b="1" dirty="0">
                          <a:solidFill>
                            <a:srgbClr val="000000"/>
                          </a:solidFill>
                          <a:effectLst/>
                          <a:latin typeface="+mj-lt"/>
                        </a:rPr>
                        <a:t>Plastic bag: </a:t>
                      </a:r>
                    </a:p>
                    <a:p>
                      <a:pPr algn="ctr"/>
                      <a:r>
                        <a:rPr lang="en-GB" sz="6600" b="1" dirty="0">
                          <a:solidFill>
                            <a:srgbClr val="C800FF"/>
                          </a:solidFill>
                          <a:effectLst/>
                          <a:latin typeface="Comic Sans MS"/>
                        </a:rPr>
                        <a:t>10-20 years</a:t>
                      </a:r>
                      <a:r>
                        <a:rPr lang="en-GB" sz="6600" b="1" dirty="0">
                          <a:solidFill>
                            <a:srgbClr val="000000"/>
                          </a:solidFill>
                          <a:effectLst/>
                          <a:latin typeface="Comic Sans MS"/>
                        </a:rPr>
                        <a:t> </a:t>
                      </a:r>
                      <a:endParaRPr lang="en-GB" sz="1400"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3084390" y="4540214"/>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71638A68-70D9-1047-A9F5-AB89A6D1302B}"/>
              </a:ext>
            </a:extLst>
          </p:cNvPr>
          <p:cNvPicPr>
            <a:picLocks noChangeAspect="1"/>
          </p:cNvPicPr>
          <p:nvPr/>
        </p:nvPicPr>
        <p:blipFill>
          <a:blip r:embed="rId2"/>
          <a:stretch>
            <a:fillRect/>
          </a:stretch>
        </p:blipFill>
        <p:spPr>
          <a:xfrm>
            <a:off x="272955" y="0"/>
            <a:ext cx="2174031" cy="3426863"/>
          </a:xfrm>
          <a:prstGeom prst="rect">
            <a:avLst/>
          </a:prstGeom>
        </p:spPr>
      </p:pic>
      <p:pic>
        <p:nvPicPr>
          <p:cNvPr id="8" name="Picture 7">
            <a:extLst>
              <a:ext uri="{FF2B5EF4-FFF2-40B4-BE49-F238E27FC236}">
                <a16:creationId xmlns:a16="http://schemas.microsoft.com/office/drawing/2014/main" id="{E9800350-9E78-1149-8CAE-2E201F0EE819}"/>
              </a:ext>
            </a:extLst>
          </p:cNvPr>
          <p:cNvPicPr>
            <a:picLocks noChangeAspect="1"/>
          </p:cNvPicPr>
          <p:nvPr/>
        </p:nvPicPr>
        <p:blipFill>
          <a:blip r:embed="rId3"/>
          <a:stretch>
            <a:fillRect/>
          </a:stretch>
        </p:blipFill>
        <p:spPr>
          <a:xfrm>
            <a:off x="9318755" y="973072"/>
            <a:ext cx="1416231" cy="2453791"/>
          </a:xfrm>
          <a:prstGeom prst="rect">
            <a:avLst/>
          </a:prstGeom>
        </p:spPr>
      </p:pic>
    </p:spTree>
    <p:extLst>
      <p:ext uri="{BB962C8B-B14F-4D97-AF65-F5344CB8AC3E}">
        <p14:creationId xmlns:p14="http://schemas.microsoft.com/office/powerpoint/2010/main" val="27202332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084390" y="3106771"/>
          <a:ext cx="5944914" cy="2529840"/>
        </p:xfrm>
        <a:graphic>
          <a:graphicData uri="http://schemas.openxmlformats.org/drawingml/2006/table">
            <a:tbl>
              <a:tblPr/>
              <a:tblGrid>
                <a:gridCol w="5944914">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Tin can: </a:t>
                      </a:r>
                    </a:p>
                    <a:p>
                      <a:pPr algn="ctr"/>
                      <a:r>
                        <a:rPr lang="en-GB" sz="8000" b="1" dirty="0">
                          <a:solidFill>
                            <a:srgbClr val="C800FF"/>
                          </a:solidFill>
                          <a:effectLst/>
                          <a:latin typeface="Comic Sans MS"/>
                        </a:rPr>
                        <a:t>100 years</a:t>
                      </a:r>
                      <a:r>
                        <a:rPr lang="en-GB" sz="8000" b="1" dirty="0">
                          <a:solidFill>
                            <a:srgbClr val="000000"/>
                          </a:solidFill>
                          <a:effectLst/>
                          <a:latin typeface="Comic Sans MS"/>
                        </a:rPr>
                        <a:t> </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3084390" y="4484128"/>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FA778789-C78A-394F-A413-DD3D0548CEF7}"/>
              </a:ext>
            </a:extLst>
          </p:cNvPr>
          <p:cNvPicPr>
            <a:picLocks noChangeAspect="1"/>
          </p:cNvPicPr>
          <p:nvPr/>
        </p:nvPicPr>
        <p:blipFill>
          <a:blip r:embed="rId2"/>
          <a:stretch>
            <a:fillRect/>
          </a:stretch>
        </p:blipFill>
        <p:spPr>
          <a:xfrm>
            <a:off x="272955" y="0"/>
            <a:ext cx="2174031" cy="3426863"/>
          </a:xfrm>
          <a:prstGeom prst="rect">
            <a:avLst/>
          </a:prstGeom>
        </p:spPr>
      </p:pic>
      <p:pic>
        <p:nvPicPr>
          <p:cNvPr id="5" name="Picture 4">
            <a:extLst>
              <a:ext uri="{FF2B5EF4-FFF2-40B4-BE49-F238E27FC236}">
                <a16:creationId xmlns:a16="http://schemas.microsoft.com/office/drawing/2014/main" id="{0CBEF56F-FDA8-B74C-8E66-6A8395D59E6B}"/>
              </a:ext>
            </a:extLst>
          </p:cNvPr>
          <p:cNvPicPr>
            <a:picLocks noChangeAspect="1"/>
          </p:cNvPicPr>
          <p:nvPr/>
        </p:nvPicPr>
        <p:blipFill>
          <a:blip r:embed="rId3"/>
          <a:stretch>
            <a:fillRect/>
          </a:stretch>
        </p:blipFill>
        <p:spPr>
          <a:xfrm>
            <a:off x="8580281" y="1179250"/>
            <a:ext cx="2552700" cy="2616200"/>
          </a:xfrm>
          <a:prstGeom prst="rect">
            <a:avLst/>
          </a:prstGeom>
        </p:spPr>
      </p:pic>
    </p:spTree>
    <p:extLst>
      <p:ext uri="{BB962C8B-B14F-4D97-AF65-F5344CB8AC3E}">
        <p14:creationId xmlns:p14="http://schemas.microsoft.com/office/powerpoint/2010/main" val="38681165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2325262" y="3331286"/>
          <a:ext cx="7282762" cy="2529840"/>
        </p:xfrm>
        <a:graphic>
          <a:graphicData uri="http://schemas.openxmlformats.org/drawingml/2006/table">
            <a:tbl>
              <a:tblPr/>
              <a:tblGrid>
                <a:gridCol w="7282762">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Styrofoam: </a:t>
                      </a:r>
                      <a:r>
                        <a:rPr lang="en-GB" sz="8000" dirty="0">
                          <a:solidFill>
                            <a:srgbClr val="FF0000"/>
                          </a:solidFill>
                          <a:effectLst/>
                          <a:latin typeface="+mj-lt"/>
                        </a:rPr>
                        <a:t>Never!!</a:t>
                      </a:r>
                      <a:r>
                        <a:rPr lang="en-GB" sz="8000" b="1" dirty="0">
                          <a:solidFill>
                            <a:srgbClr val="000000"/>
                          </a:solidFill>
                          <a:effectLst/>
                          <a:latin typeface="+mj-lt"/>
                        </a:rPr>
                        <a:t> </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7169" name="Picture 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061" t="9172" r="14956" b="3979"/>
          <a:stretch/>
        </p:blipFill>
        <p:spPr bwMode="auto">
          <a:xfrm>
            <a:off x="10091985" y="4338419"/>
            <a:ext cx="1426725" cy="179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6292" y="2782097"/>
            <a:ext cx="2070408" cy="1310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ounded Rectangle 6"/>
          <p:cNvSpPr/>
          <p:nvPr/>
        </p:nvSpPr>
        <p:spPr>
          <a:xfrm>
            <a:off x="2874296" y="4624797"/>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6364A499-BA72-8E4D-91B7-3CC74B413566}"/>
              </a:ext>
            </a:extLst>
          </p:cNvPr>
          <p:cNvPicPr>
            <a:picLocks noChangeAspect="1"/>
          </p:cNvPicPr>
          <p:nvPr/>
        </p:nvPicPr>
        <p:blipFill>
          <a:blip r:embed="rId4"/>
          <a:stretch>
            <a:fillRect/>
          </a:stretch>
        </p:blipFill>
        <p:spPr>
          <a:xfrm>
            <a:off x="272955" y="0"/>
            <a:ext cx="2174031" cy="3426863"/>
          </a:xfrm>
          <a:prstGeom prst="rect">
            <a:avLst/>
          </a:prstGeom>
        </p:spPr>
      </p:pic>
    </p:spTree>
    <p:extLst>
      <p:ext uri="{BB962C8B-B14F-4D97-AF65-F5344CB8AC3E}">
        <p14:creationId xmlns:p14="http://schemas.microsoft.com/office/powerpoint/2010/main" val="40543974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7"/>
                                        </p:tgtEl>
                                      </p:cBhvr>
                                    </p:animEffect>
                                    <p:anim calcmode="lin" valueType="num">
                                      <p:cBhvr>
                                        <p:cTn id="7" dur="1000"/>
                                        <p:tgtEl>
                                          <p:spTgt spid="7"/>
                                        </p:tgtEl>
                                        <p:attrNameLst>
                                          <p:attrName>ppt_x</p:attrName>
                                        </p:attrNameLst>
                                      </p:cBhvr>
                                      <p:tavLst>
                                        <p:tav tm="0">
                                          <p:val>
                                            <p:strVal val="ppt_x"/>
                                          </p:val>
                                        </p:tav>
                                        <p:tav tm="100000">
                                          <p:val>
                                            <p:strVal val="ppt_x"/>
                                          </p:val>
                                        </p:tav>
                                      </p:tavLst>
                                    </p:anim>
                                    <p:anim calcmode="lin" valueType="num">
                                      <p:cBhvr>
                                        <p:cTn id="8" dur="1000"/>
                                        <p:tgtEl>
                                          <p:spTgt spid="7"/>
                                        </p:tgtEl>
                                        <p:attrNameLst>
                                          <p:attrName>ppt_y</p:attrName>
                                        </p:attrNameLst>
                                      </p:cBhvr>
                                      <p:tavLst>
                                        <p:tav tm="0">
                                          <p:val>
                                            <p:strVal val="ppt_y"/>
                                          </p:val>
                                        </p:tav>
                                        <p:tav tm="100000">
                                          <p:val>
                                            <p:strVal val="ppt_y+.1"/>
                                          </p:val>
                                        </p:tav>
                                      </p:tavLst>
                                    </p:anim>
                                    <p:set>
                                      <p:cBhvr>
                                        <p:cTn id="9"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27423</TotalTime>
  <Words>1125</Words>
  <Application>Microsoft Macintosh PowerPoint</Application>
  <PresentationFormat>Widescreen</PresentationFormat>
  <Paragraphs>98</Paragraphs>
  <Slides>23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Blanch Caps</vt:lpstr>
      <vt:lpstr>Calibri</vt:lpstr>
      <vt:lpstr>Calibri Light</vt:lpstr>
      <vt:lpstr>Comic Sans MS</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123</cp:revision>
  <dcterms:created xsi:type="dcterms:W3CDTF">2015-12-16T03:40:36Z</dcterms:created>
  <dcterms:modified xsi:type="dcterms:W3CDTF">2024-10-04T12:24:51Z</dcterms:modified>
</cp:coreProperties>
</file>